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5"/>
  </p:notesMasterIdLst>
  <p:sldIdLst>
    <p:sldId id="256" r:id="rId3"/>
    <p:sldId id="290" r:id="rId4"/>
    <p:sldId id="291" r:id="rId5"/>
    <p:sldId id="292" r:id="rId6"/>
    <p:sldId id="293" r:id="rId7"/>
    <p:sldId id="264" r:id="rId8"/>
    <p:sldId id="286" r:id="rId9"/>
    <p:sldId id="607" r:id="rId10"/>
    <p:sldId id="616" r:id="rId11"/>
    <p:sldId id="311" r:id="rId12"/>
    <p:sldId id="608" r:id="rId13"/>
    <p:sldId id="606" r:id="rId14"/>
    <p:sldId id="319" r:id="rId15"/>
    <p:sldId id="602" r:id="rId16"/>
    <p:sldId id="604" r:id="rId17"/>
    <p:sldId id="613" r:id="rId18"/>
    <p:sldId id="619" r:id="rId19"/>
    <p:sldId id="620" r:id="rId20"/>
    <p:sldId id="315" r:id="rId21"/>
    <p:sldId id="316" r:id="rId22"/>
    <p:sldId id="317" r:id="rId23"/>
    <p:sldId id="621" r:id="rId24"/>
    <p:sldId id="313" r:id="rId25"/>
    <p:sldId id="323" r:id="rId26"/>
    <p:sldId id="324" r:id="rId27"/>
    <p:sldId id="618" r:id="rId28"/>
    <p:sldId id="615" r:id="rId29"/>
    <p:sldId id="601" r:id="rId30"/>
    <p:sldId id="330" r:id="rId31"/>
    <p:sldId id="612" r:id="rId32"/>
    <p:sldId id="617" r:id="rId33"/>
    <p:sldId id="622" r:id="rId34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3EC484C-6BFB-419F-9B07-79B55A635F31}">
          <p14:sldIdLst>
            <p14:sldId id="256"/>
            <p14:sldId id="290"/>
            <p14:sldId id="291"/>
            <p14:sldId id="292"/>
            <p14:sldId id="293"/>
            <p14:sldId id="264"/>
            <p14:sldId id="286"/>
            <p14:sldId id="607"/>
            <p14:sldId id="616"/>
            <p14:sldId id="311"/>
            <p14:sldId id="608"/>
            <p14:sldId id="606"/>
            <p14:sldId id="319"/>
            <p14:sldId id="602"/>
            <p14:sldId id="604"/>
            <p14:sldId id="613"/>
            <p14:sldId id="619"/>
            <p14:sldId id="620"/>
            <p14:sldId id="315"/>
            <p14:sldId id="316"/>
            <p14:sldId id="317"/>
            <p14:sldId id="621"/>
            <p14:sldId id="313"/>
            <p14:sldId id="323"/>
            <p14:sldId id="324"/>
            <p14:sldId id="618"/>
            <p14:sldId id="615"/>
            <p14:sldId id="601"/>
            <p14:sldId id="330"/>
            <p14:sldId id="612"/>
            <p14:sldId id="617"/>
            <p14:sldId id="6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67532" autoAdjust="0"/>
  </p:normalViewPr>
  <p:slideViewPr>
    <p:cSldViewPr snapToGrid="0" showGuides="1">
      <p:cViewPr varScale="1">
        <p:scale>
          <a:sx n="48" d="100"/>
          <a:sy n="48" d="100"/>
        </p:scale>
        <p:origin x="17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27CC-8F40-43A0-A784-1E77C9226FBC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4D65A-1715-468F-B794-3B7668D934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50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7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9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32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21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27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74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45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52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5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57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Shift Project est une Association créée en 2010, à but non lucrative, loi 1901 qui est au service de l’intérêt général .</a:t>
            </a:r>
          </a:p>
          <a:p>
            <a:endParaRPr lang="fr-FR" dirty="0"/>
          </a:p>
          <a:p>
            <a:r>
              <a:rPr lang="fr-FR" dirty="0"/>
              <a:t>Notre objectif est d’endiguer le changement climatique et sortir de la dépendance aux énergies fossiles.</a:t>
            </a:r>
          </a:p>
          <a:p>
            <a:endParaRPr lang="fr-FR" dirty="0"/>
          </a:p>
          <a:p>
            <a:r>
              <a:rPr lang="fr-FR" dirty="0"/>
              <a:t>Comment on y parvient : en éclairant et influençant le débat sur la transition énergétique</a:t>
            </a:r>
          </a:p>
          <a:p>
            <a:endParaRPr lang="fr-FR" dirty="0"/>
          </a:p>
          <a:p>
            <a:r>
              <a:rPr lang="fr-FR" dirty="0"/>
              <a:t>Eclaire et influencer : ça veut dire quoi?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4FFDA-26C4-44AA-A48E-1E0BCCFCCF9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338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217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09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33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7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57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05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95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04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ECLAIRER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réunit des groupes de travail (on ne travail pas en chambre) de personnes choisies dans tout milieu (académique, public, privé ou associatif)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produit des analyses chiffrées (niveau quantitatif – tonnes, joules ou personnes plutôt qu’euros ou dollars), de façon transparente (sourcé, accessible, en mode collaboratif – on voit les acteurs du secteur pour avoir leur relecture,  leur critique et être challengé)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propose des recommandations opérationnelles dans un </a:t>
            </a:r>
            <a:r>
              <a:rPr lang="fr-FR" sz="1200" baseline="30000" dirty="0">
                <a:solidFill>
                  <a:srgbClr val="00005A"/>
                </a:solidFill>
              </a:rPr>
              <a:t>souci d’apport de réponses à la bonne échelle</a:t>
            </a:r>
            <a:endParaRPr lang="fr-FR" sz="1200" b="0" baseline="30000" dirty="0">
              <a:solidFill>
                <a:srgbClr val="0028DC"/>
              </a:solidFill>
            </a:endParaRP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Tous ces rapports sont directement accessibles sur le site</a:t>
            </a:r>
          </a:p>
          <a:p>
            <a:pPr>
              <a:defRPr/>
            </a:pPr>
            <a:endParaRPr lang="fr-FR" sz="1200" baseline="300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200" baseline="30000" dirty="0">
                <a:solidFill>
                  <a:srgbClr val="00005A"/>
                </a:solidFill>
              </a:rPr>
              <a:t>INFLUENCER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pose les rapports sur les bonnes tables pour orienter ou forcer le débat sur les questions clés à traiter.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parle aux acteurs politiques et économiques à différents niveaux stratégiques (</a:t>
            </a:r>
            <a:r>
              <a:rPr lang="fr-FR" sz="1200" b="0" i="1" baseline="30000" dirty="0">
                <a:solidFill>
                  <a:srgbClr val="00005A"/>
                </a:solidFill>
              </a:rPr>
              <a:t>salariés d’une entreprise qui s’impliquent dans la stratégie de leur organisation, dirigeants politiques et économique) </a:t>
            </a:r>
            <a:r>
              <a:rPr lang="fr-FR" sz="1200" b="0" i="0" baseline="30000" dirty="0">
                <a:solidFill>
                  <a:srgbClr val="00005A"/>
                </a:solidFill>
              </a:rPr>
              <a:t>lors d‘événements et des rencontres. </a:t>
            </a:r>
          </a:p>
          <a:p>
            <a:pPr>
              <a:defRPr/>
            </a:pPr>
            <a:r>
              <a:rPr lang="fr-FR" sz="1200" b="0" i="0" baseline="30000" dirty="0">
                <a:solidFill>
                  <a:srgbClr val="00005A"/>
                </a:solidFill>
              </a:rPr>
              <a:t>-&gt; Pour ce faire, on tisse des partenariats dans tous les milieux également pour élargir et accélérer la diffusion de nos travaux</a:t>
            </a:r>
          </a:p>
          <a:p>
            <a:pPr>
              <a:defRPr/>
            </a:pPr>
            <a:endParaRPr lang="fr-FR" sz="1200" b="0" baseline="30000" dirty="0">
              <a:solidFill>
                <a:srgbClr val="0028DC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notre grille de lecture de la transition est la double contrainte carbone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14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0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1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Association</a:t>
            </a:r>
            <a:r>
              <a:rPr lang="fr-FR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Bureau avec Président, trésorier a minima.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JMJ – rôle très important dans la publicisation et démocratisation des enjeux énergie-climat et Laurent – ancien patron d’une très grande entreprise spécialisée dans 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l'immobilier commercial.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Salarié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Shifters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18kp : gros appui sur partie recherche et plaidoyer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gazette, festival du </a:t>
            </a:r>
            <a:r>
              <a:rPr lang="fr-FR" dirty="0" err="1"/>
              <a:t>cinema</a:t>
            </a:r>
            <a:r>
              <a:rPr lang="fr-FR" dirty="0"/>
              <a:t> – 14-16/2022, shift </a:t>
            </a:r>
            <a:r>
              <a:rPr lang="fr-FR" dirty="0" err="1"/>
              <a:t>your</a:t>
            </a:r>
            <a:r>
              <a:rPr lang="fr-FR" dirty="0"/>
              <a:t> job, podcasts, </a:t>
            </a:r>
            <a:r>
              <a:rPr lang="fr-FR" dirty="0" err="1"/>
              <a:t>UniverShifté</a:t>
            </a:r>
            <a:r>
              <a:rPr lang="fr-FR" dirty="0"/>
              <a:t>, concours de nouvelles…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Shift ne vit que grâce au financement d’entreprise (majoritairement).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types de financement : membres (adhèrent au Shift) et sponsors (qui, par leur don, participent au financement d’un ou de plusieurs projets spécifiques.)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Concernant l’indépendance du Shift vis-à-vis de ses membres financeurs, elle est certifiée par sa composition au sein du Conseil d’administration avec une présence de 5 entreprises au sein de 12 administrateurs.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membre avec une cotisation minimum de 10k€ en fonction du CA (de par notre intérêt général, une réduction fiscale de 60% est applicable pour les entreprises), c’est bien sûr siéger à l’AG mais surtout rejoindre le Shift Club : un réseau d'acteurs économiques engagés au sein duquel ont lieu des événements exclusifs.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moyen sur Hello Asso: 500€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9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5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06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5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D4EC818-E2FE-469F-8800-F98EC775F0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4A0FA277-6530-4BBA-8347-493C5016CE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7D7BE-765C-4687-AECB-22821A6CD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115A8D6A-B59A-43C8-8441-67DDCAA10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354CC4-F255-4727-A3E4-110B5EC0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7895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Nom du document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3AF493-B16B-4DAF-BCBA-6C66A78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D29D1EAA-E07C-488C-AB5F-68145BA1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68661"/>
            <a:ext cx="7200000" cy="414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</p:spTree>
    <p:extLst>
      <p:ext uri="{BB962C8B-B14F-4D97-AF65-F5344CB8AC3E}">
        <p14:creationId xmlns:p14="http://schemas.microsoft.com/office/powerpoint/2010/main" val="3003196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fr-FR"/>
              <a:t>Image ici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5323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Titre du document</a:t>
            </a:r>
            <a:endParaRPr/>
          </a:p>
          <a:p>
            <a:pPr lvl="1">
              <a:defRPr/>
            </a:pPr>
            <a:r>
              <a:rPr lang="fr-FR"/>
              <a:t>Sous titre</a:t>
            </a:r>
            <a:endParaRPr/>
          </a:p>
          <a:p>
            <a:pPr lvl="2">
              <a:defRPr/>
            </a:pPr>
            <a:r>
              <a:rPr lang="fr-FR"/>
              <a:t>Date</a:t>
            </a:r>
            <a:endParaRPr/>
          </a:p>
          <a:p>
            <a:pPr lvl="2">
              <a:defRPr/>
            </a:pPr>
            <a:endParaRPr lang="fr-FR"/>
          </a:p>
          <a:p>
            <a:pPr lvl="3">
              <a:defRPr/>
            </a:pPr>
            <a:r>
              <a:rPr lang="fr-FR"/>
              <a:t>Commentaire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5323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Slide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auto">
          <a:xfrm>
            <a:off x="695325" y="6489700"/>
            <a:ext cx="805815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7e édition du Shift Forum – 14 et 15 octobre 2021 – The Shift Project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23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03076D-1FA4-49C0-9051-159BEF3A1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DDEA18-8066-4612-A989-D1DBA0AAA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48705"/>
            <a:ext cx="1782414" cy="432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669946F-B2D5-4055-BCCE-FA4B82448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5079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17415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78F1709-E914-4D2E-9726-C82096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FC076-4118-407E-88F1-545493431D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FC3FFE-5E6B-4EAC-8EB2-175622268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4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1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73358B-A2BA-418C-89F2-1316F657B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027" b="218"/>
          <a:stretch/>
        </p:blipFill>
        <p:spPr>
          <a:xfrm>
            <a:off x="0" y="0"/>
            <a:ext cx="6124824" cy="6858000"/>
          </a:xfrm>
          <a:prstGeom prst="rect">
            <a:avLst/>
          </a:prstGeom>
        </p:spPr>
      </p:pic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88882101-99DF-4310-A674-74A2697A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2775" y="728663"/>
            <a:ext cx="4533900" cy="5400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fr-FR" sz="2800" b="1" dirty="0" smtClean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0" algn="l"/>
                <a:tab pos="92075" algn="l"/>
              </a:tabLst>
              <a:defRPr sz="140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2000" b="1">
                <a:solidFill>
                  <a:schemeClr val="accent6"/>
                </a:solidFill>
              </a:defRPr>
            </a:lvl3pPr>
            <a:lvl4pPr marL="0" indent="1371600">
              <a:buNone/>
              <a:defRPr sz="1100">
                <a:solidFill>
                  <a:schemeClr val="accent6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Grand chapitre ici</a:t>
            </a:r>
          </a:p>
          <a:p>
            <a:pPr lvl="1"/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Autres chapitres ici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65A81F-95CD-406C-B3A0-D25EC2370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10" y="5960121"/>
            <a:ext cx="1396365" cy="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CF5F32-1A1A-45CE-960A-3BAA17282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ADAC65-280F-499E-A2FB-3ED5A87EE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689331"/>
            <a:ext cx="1815451" cy="440007"/>
          </a:xfrm>
          <a:prstGeom prst="rect">
            <a:avLst/>
          </a:prstGeom>
        </p:spPr>
      </p:pic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451EA5E-9226-4A83-B7B0-B3739C0BD2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0551" y="2080261"/>
            <a:ext cx="3600449" cy="303276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Contactes :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Nom Prénom </a:t>
            </a:r>
          </a:p>
          <a:p>
            <a:pPr lvl="2"/>
            <a:r>
              <a:rPr lang="fr-FR" dirty="0"/>
              <a:t>Poste</a:t>
            </a:r>
          </a:p>
          <a:p>
            <a:pPr lvl="2"/>
            <a:r>
              <a:rPr lang="fr-FR" dirty="0"/>
              <a:t>Téléphone / email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EC92D-779A-4E97-9573-C33E8C50A6C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1200" y="728663"/>
            <a:ext cx="5029200" cy="11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Ajouter remercîments</a:t>
            </a:r>
          </a:p>
          <a:p>
            <a:pPr lvl="1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33546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ro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BA1FB5-42B1-4ADB-9393-900D41F527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6570B7-78E1-4CC8-B417-713B48D2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54A9E150-ED62-4D21-9D77-D60806307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7BBB92B3-C4F2-4EF0-8318-9613E74CC5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</p:spTree>
    <p:extLst>
      <p:ext uri="{BB962C8B-B14F-4D97-AF65-F5344CB8AC3E}">
        <p14:creationId xmlns:p14="http://schemas.microsoft.com/office/powerpoint/2010/main" val="294196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468ED51B-E7B7-4786-9BAA-9DD4108FAD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7" name="Espace réservé pour une image  19">
            <a:extLst>
              <a:ext uri="{FF2B5EF4-FFF2-40B4-BE49-F238E27FC236}">
                <a16:creationId xmlns:a16="http://schemas.microsoft.com/office/drawing/2014/main" id="{6EB2579A-E5EB-434F-B814-3C38BB878F4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95325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26DE09D1-45CD-4669-9E70-E8FD9E9C40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36" name="Espace réservé pour une image  19">
            <a:extLst>
              <a:ext uri="{FF2B5EF4-FFF2-40B4-BE49-F238E27FC236}">
                <a16:creationId xmlns:a16="http://schemas.microsoft.com/office/drawing/2014/main" id="{C3BBAEE2-6E8A-44F0-88A4-E67948A69680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096000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pour une image  19">
            <a:extLst>
              <a:ext uri="{FF2B5EF4-FFF2-40B4-BE49-F238E27FC236}">
                <a16:creationId xmlns:a16="http://schemas.microsoft.com/office/drawing/2014/main" id="{0447784E-B91B-4CDE-9D41-9623EB77EA7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6096000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865095-93B9-47A8-9F31-07635F0F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6" name="Espace réservé pour une image  19">
            <a:extLst>
              <a:ext uri="{FF2B5EF4-FFF2-40B4-BE49-F238E27FC236}">
                <a16:creationId xmlns:a16="http://schemas.microsoft.com/office/drawing/2014/main" id="{D911FD4F-D7A2-4B92-A90A-0A8D33708CEE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95325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8" name="Espace réservé pour une image  19">
            <a:extLst>
              <a:ext uri="{FF2B5EF4-FFF2-40B4-BE49-F238E27FC236}">
                <a16:creationId xmlns:a16="http://schemas.microsoft.com/office/drawing/2014/main" id="{55EB7255-C0DC-4110-9FB4-3FFCCDF1FDE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96000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D7FD5F-62A2-4539-9024-47B9D1D53817}"/>
              </a:ext>
            </a:extLst>
          </p:cNvPr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14AFFB8B-5E13-4C5F-8FE9-9BCCE5A4101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135188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9DBBCBD-79FE-4C56-8D8B-3A886708FE0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135188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D514AC0E-D69C-4B4C-9E0B-7BBD1DE344E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535863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E620A7A5-C59E-4B74-9BCA-EF6DC7B1C4B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535863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84D700AC-3905-4484-A74D-B0D8C65E99A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535863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AFCF450-EF66-4134-9279-6517F740AF66}"/>
              </a:ext>
            </a:extLst>
          </p:cNvPr>
          <p:cNvSpPr>
            <a:spLocks noGrp="1"/>
          </p:cNvSpPr>
          <p:nvPr>
            <p:ph type="ftr" sz="quarter" idx="88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5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1345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pos="4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5" y="729932"/>
            <a:ext cx="7200900" cy="503904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1089028"/>
            <a:ext cx="6480176" cy="4319586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4" y="5410199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4678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37AFD15-46EB-4AF5-85D2-02E7D0A23F5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4295775" y="729932"/>
            <a:ext cx="7200900" cy="503745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6138" y="1089027"/>
            <a:ext cx="6480176" cy="431958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08614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3060699" cy="467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AE6C5A-1144-4BE5-8E93-A8A2E590BC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93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2706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4" y="1808163"/>
            <a:ext cx="5221289" cy="39608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2168524"/>
            <a:ext cx="4500562" cy="324008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1C3F484B-F1E5-46EF-AEEA-CA2D15060EB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35750" y="2168115"/>
            <a:ext cx="4500563" cy="324054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2DA31DA5-5047-4A4A-B603-2F785746B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2"/>
            <a:ext cx="6480174" cy="902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8F667-F1E1-4B50-9536-1C056C27BA6A}"/>
              </a:ext>
            </a:extLst>
          </p:cNvPr>
          <p:cNvSpPr/>
          <p:nvPr userDrawn="1"/>
        </p:nvSpPr>
        <p:spPr>
          <a:xfrm>
            <a:off x="6275388" y="1807436"/>
            <a:ext cx="5221289" cy="39616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6931E08-1A94-4451-9161-B198A6D1B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5772150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9CB4E690-5CE9-4237-BD51-BA885032F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8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33F41-2F51-43A1-838C-C25B80F14E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758E070-1D3C-4622-8D10-42D9788C69D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2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015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  <p15:guide id="7" pos="3953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10" orient="horz" pos="1139" userDrawn="1">
          <p15:clr>
            <a:srgbClr val="FBAE40"/>
          </p15:clr>
        </p15:guide>
        <p15:guide id="11" pos="3500" userDrawn="1">
          <p15:clr>
            <a:srgbClr val="FBAE40"/>
          </p15:clr>
        </p15:guide>
        <p15:guide id="12" pos="41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1"/>
            <a:ext cx="6480174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78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ay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1"/>
            <a:ext cx="7896227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2F54D659-03C2-47CC-B1DA-B2B7D2738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E990722E-7125-4141-BB09-A51D188151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5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89A47E6-EA74-429B-9910-6C565EF4006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48CBA86-E312-4216-98A0-872678270B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79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5500" y="-1"/>
            <a:ext cx="5016499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C2047D8F-14F6-4B4C-BC95-B64617571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5940425" cy="468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D2028DC4-9359-4CA4-92C4-70E406F0B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10199"/>
            <a:ext cx="5940425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969CB9-F35E-402E-B2A6-06BEE109AB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6D7238D-E0F9-42A1-865A-8AF91807C78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40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D19508-AE08-4C2E-AB9C-15459CD298AC}"/>
              </a:ext>
            </a:extLst>
          </p:cNvPr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E87530-2D0F-4538-AE57-C6BD8F83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89700"/>
            <a:ext cx="8058150" cy="3683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indent="0" algn="l">
              <a:tabLst/>
              <a:defRPr sz="1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The Shift Project – Nom du document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51635D-BDE6-4E41-B96C-E500E29B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1"/>
            <a:ext cx="72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200EC-EEEA-4C65-A006-E13A79E0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6FC93F-F2A3-445D-A0BC-DF28AB73B1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3" y="6617811"/>
            <a:ext cx="180292" cy="1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58" r:id="rId3"/>
    <p:sldLayoutId id="2147483650" r:id="rId4"/>
    <p:sldLayoutId id="2147483671" r:id="rId5"/>
    <p:sldLayoutId id="2147483666" r:id="rId6"/>
    <p:sldLayoutId id="2147483663" r:id="rId7"/>
    <p:sldLayoutId id="2147483662" r:id="rId8"/>
    <p:sldLayoutId id="2147483664" r:id="rId9"/>
    <p:sldLayoutId id="2147483675" r:id="rId10"/>
    <p:sldLayoutId id="2147483676" r:id="rId11"/>
    <p:sldLayoutId id="214748367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9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jpg"/><Relationship Id="rId12" Type="http://schemas.openxmlformats.org/officeDocument/2006/relationships/image" Target="../media/image24.jp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1.emf"/><Relationship Id="rId5" Type="http://schemas.openxmlformats.org/officeDocument/2006/relationships/image" Target="../media/image10.e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21" Type="http://schemas.openxmlformats.org/officeDocument/2006/relationships/image" Target="../media/image47.jpg"/><Relationship Id="rId34" Type="http://schemas.openxmlformats.org/officeDocument/2006/relationships/hyperlink" Target="mailto:partenariats@theshiftproject.org" TargetMode="Externa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29" Type="http://schemas.openxmlformats.org/officeDocument/2006/relationships/image" Target="../media/image55.png"/><Relationship Id="rId41" Type="http://schemas.openxmlformats.org/officeDocument/2006/relationships/image" Target="../media/image6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10.em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36.emf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Relationship Id="rId14" Type="http://schemas.openxmlformats.org/officeDocument/2006/relationships/image" Target="../media/image40.jp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hyperlink" Target="https://www.helloasso.com/associations/the-shift-project/collectes/le-shift-project-adresse-aux-pme-un-appel-a-dons-pour-son-ptef" TargetMode="External"/><Relationship Id="rId8" Type="http://schemas.openxmlformats.org/officeDocument/2006/relationships/image" Target="../media/image34.jpg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514348" y="1843716"/>
            <a:ext cx="6007401" cy="3710796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400" dirty="0"/>
              <a:t>Transformer </a:t>
            </a:r>
            <a:br>
              <a:rPr lang="fr-FR" sz="4400" dirty="0"/>
            </a:br>
            <a:r>
              <a:rPr lang="fr-FR" sz="4400" dirty="0"/>
              <a:t>nos campagnes</a:t>
            </a:r>
            <a:endParaRPr sz="4400" dirty="0"/>
          </a:p>
          <a:p>
            <a:pPr lvl="1">
              <a:spcAft>
                <a:spcPts val="1200"/>
              </a:spcAft>
              <a:defRPr/>
            </a:pPr>
            <a:r>
              <a:rPr lang="fr-FR" sz="2000" b="1" dirty="0"/>
              <a:t>Climat, crises : </a:t>
            </a:r>
            <a:br>
              <a:rPr lang="fr-FR" b="1" dirty="0"/>
            </a:br>
            <a:r>
              <a:rPr lang="fr-FR" sz="2000" b="1" dirty="0"/>
              <a:t>comment transformer nos territoires</a:t>
            </a:r>
          </a:p>
          <a:p>
            <a:pPr lvl="1">
              <a:spcAft>
                <a:spcPts val="1200"/>
              </a:spcAft>
              <a:defRPr/>
            </a:pPr>
            <a:endParaRPr dirty="0"/>
          </a:p>
          <a:p>
            <a:pPr lvl="2">
              <a:spcAft>
                <a:spcPts val="1200"/>
              </a:spcAft>
              <a:defRPr/>
            </a:pPr>
            <a:r>
              <a:rPr lang="fr-FR" dirty="0"/>
              <a:t>10 novembre 2022</a:t>
            </a:r>
            <a:endParaRPr dirty="0"/>
          </a:p>
          <a:p>
            <a:pPr lvl="2">
              <a:defRPr/>
            </a:pPr>
            <a:endParaRPr lang="fr-FR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4B2C16-D5FB-4875-A8CE-8EFA6867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1" y="0"/>
            <a:ext cx="5115339" cy="6486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57D9584-D6BA-4A9C-8F8F-0B150640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8126FAB-E099-40A5-9664-71296816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2EF11D-413A-4EBF-8C70-D6891356D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140968"/>
            <a:ext cx="3522668" cy="15322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C0B762-CCB9-4CC2-B0B3-F1EBAAB84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15" y="2881550"/>
            <a:ext cx="2432878" cy="31217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F957EF0-DCDF-4AD1-A31D-ACA0EA0DEAEA}"/>
              </a:ext>
            </a:extLst>
          </p:cNvPr>
          <p:cNvSpPr txBox="1"/>
          <p:nvPr/>
        </p:nvSpPr>
        <p:spPr>
          <a:xfrm>
            <a:off x="8718585" y="185131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305F01-83B0-434A-AE09-4D4C862E3AB6}"/>
              </a:ext>
            </a:extLst>
          </p:cNvPr>
          <p:cNvSpPr txBox="1"/>
          <p:nvPr/>
        </p:nvSpPr>
        <p:spPr>
          <a:xfrm>
            <a:off x="4523747" y="148198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D2BAD7-B6DF-413E-A67A-65BFD50EF799}"/>
              </a:ext>
            </a:extLst>
          </p:cNvPr>
          <p:cNvSpPr txBox="1"/>
          <p:nvPr/>
        </p:nvSpPr>
        <p:spPr>
          <a:xfrm>
            <a:off x="529057" y="188209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3123296-9437-48F3-B61D-BC8193B6702C}"/>
              </a:ext>
            </a:extLst>
          </p:cNvPr>
          <p:cNvCxnSpPr>
            <a:cxnSpLocks/>
          </p:cNvCxnSpPr>
          <p:nvPr/>
        </p:nvCxnSpPr>
        <p:spPr>
          <a:xfrm>
            <a:off x="4007768" y="207046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6B6541-D945-4F03-BECA-607162B62328}"/>
              </a:ext>
            </a:extLst>
          </p:cNvPr>
          <p:cNvCxnSpPr>
            <a:cxnSpLocks/>
          </p:cNvCxnSpPr>
          <p:nvPr/>
        </p:nvCxnSpPr>
        <p:spPr>
          <a:xfrm>
            <a:off x="8040216" y="202059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Une campagne à destination des élus locaux</a:t>
            </a:r>
            <a:b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Un kit d’alerte et de mobilisation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0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35D646-142C-4145-8072-44D6F90A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062"/>
            <a:ext cx="12192000" cy="6700762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Transformer nos territoires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En tenant compte des spécificités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414358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84B54-6BA6-430C-AFE1-5AE51B459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810094-478B-4AC9-AFA0-A5704E01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34" y="82243"/>
            <a:ext cx="7358966" cy="6047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C9262E-2192-4AA3-8EC6-2E8FFEC34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" y="1480080"/>
            <a:ext cx="4803598" cy="1136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CF3958-4EF2-4F8F-90E5-4E01ACF5A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76" y="2434232"/>
            <a:ext cx="3858871" cy="24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B5392A-5FC8-439A-9CB7-E5B0838BE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105989"/>
            <a:ext cx="7706803" cy="4967786"/>
          </a:xfrm>
        </p:spPr>
        <p:txBody>
          <a:bodyPr/>
          <a:lstStyle/>
          <a:p>
            <a:endParaRPr lang="fr-FR" sz="3600" dirty="0">
              <a:solidFill>
                <a:schemeClr val="accent2"/>
              </a:solidFill>
            </a:endParaRPr>
          </a:p>
          <a:p>
            <a:r>
              <a:rPr lang="fr-FR" sz="3600" dirty="0">
                <a:solidFill>
                  <a:schemeClr val="accent2"/>
                </a:solidFill>
              </a:rPr>
              <a:t>Les enjeux de résilience territoriale</a:t>
            </a:r>
            <a:br>
              <a:rPr lang="fr-FR" sz="3600" dirty="0"/>
            </a:br>
            <a:r>
              <a:rPr lang="fr-FR" sz="3600" dirty="0"/>
              <a:t>liés à la mobilité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C0B3F4-1A60-4924-B805-4FA87BB3FE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86B74B-4D58-4933-A811-1F1C4083DC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10FB83-F393-4977-BEA8-3ED35BE2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2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502988" y="650764"/>
            <a:ext cx="7475600" cy="33590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u="none" strike="noStrike" baseline="0" dirty="0">
                <a:solidFill>
                  <a:srgbClr val="FBB564"/>
                </a:solidFill>
                <a:latin typeface="Poppins-Bold" panose="00000800000000000000" pitchFamily="50" charset="0"/>
              </a:rPr>
              <a:t>Des économies locales totalement dépendantes de la voiture individuelle</a:t>
            </a:r>
            <a:endParaRPr lang="fr-FR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FC1A74-7AC2-4585-8EBE-F45ED8C7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22A9C2-77D7-4326-AABB-2E7C06D43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4" y="1762309"/>
            <a:ext cx="8058150" cy="47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5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502988" y="380818"/>
            <a:ext cx="8658429" cy="36290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u="none" strike="noStrike" baseline="0" dirty="0">
                <a:solidFill>
                  <a:srgbClr val="FBB564"/>
                </a:solidFill>
                <a:latin typeface="Poppins-Bold" panose="00000800000000000000" pitchFamily="50" charset="0"/>
              </a:rPr>
              <a:t>Une dépendance à l’automobile vecteur de précarisation des ménages ruraux</a:t>
            </a:r>
            <a:endParaRPr lang="fr-FR" b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1DD331-70BC-464D-AB7D-E97744C7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93A9E-2808-46F4-A435-EC3C711C8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540" y="1516577"/>
            <a:ext cx="9677839" cy="47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502988" y="380818"/>
            <a:ext cx="8658429" cy="36290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u="none" strike="noStrike" baseline="0" dirty="0">
                <a:solidFill>
                  <a:srgbClr val="FBB564"/>
                </a:solidFill>
                <a:latin typeface="Poppins-Bold" panose="00000800000000000000" pitchFamily="50" charset="0"/>
              </a:rPr>
              <a:t>L’isolement social à la campagne augmente avec le prix des carburants</a:t>
            </a:r>
            <a:endParaRPr lang="fr-FR" b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1DD331-70BC-464D-AB7D-E97744C7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2AA5C3-4AA5-4F18-97EC-7D4F4F946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56" y="1231217"/>
            <a:ext cx="8250487" cy="50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C0B3F4-1A60-4924-B805-4FA87BB3FE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86B74B-4D58-4933-A811-1F1C4083DC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EDFF28A-8F3A-47E7-9072-973DD616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41" y="1240237"/>
            <a:ext cx="5761514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3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79AB7-3AB3-47E6-ADD6-1B673A05980D}"/>
              </a:ext>
            </a:extLst>
          </p:cNvPr>
          <p:cNvSpPr/>
          <p:nvPr/>
        </p:nvSpPr>
        <p:spPr>
          <a:xfrm>
            <a:off x="10138669" y="1240237"/>
            <a:ext cx="1548000" cy="10874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de transport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75C17E-AC1D-4978-8CB5-D2C84C74A4AF}"/>
              </a:ext>
            </a:extLst>
          </p:cNvPr>
          <p:cNvSpPr/>
          <p:nvPr/>
        </p:nvSpPr>
        <p:spPr>
          <a:xfrm>
            <a:off x="8093540" y="1240237"/>
            <a:ext cx="1548000" cy="10874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modal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87E279-F90C-494C-91DA-76AC70CD3C38}"/>
              </a:ext>
            </a:extLst>
          </p:cNvPr>
          <p:cNvSpPr/>
          <p:nvPr/>
        </p:nvSpPr>
        <p:spPr>
          <a:xfrm>
            <a:off x="6048411" y="1240237"/>
            <a:ext cx="1548000" cy="10874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remplissage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3CCB60-D8DE-4311-BE37-949A45C2201F}"/>
              </a:ext>
            </a:extLst>
          </p:cNvPr>
          <p:cNvSpPr/>
          <p:nvPr/>
        </p:nvSpPr>
        <p:spPr>
          <a:xfrm>
            <a:off x="4000612" y="1240237"/>
            <a:ext cx="1548000" cy="10874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Efficacité énergétique des véhicules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149C6B-40CC-4549-ADF9-E1CDCAD19C93}"/>
              </a:ext>
            </a:extLst>
          </p:cNvPr>
          <p:cNvSpPr/>
          <p:nvPr/>
        </p:nvSpPr>
        <p:spPr>
          <a:xfrm>
            <a:off x="1993105" y="1240237"/>
            <a:ext cx="1548000" cy="1087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Intensité carbone de l’énergie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735F699-4CE6-48C8-9641-E82C8741E5EB}"/>
              </a:ext>
            </a:extLst>
          </p:cNvPr>
          <p:cNvSpPr txBox="1"/>
          <p:nvPr/>
        </p:nvSpPr>
        <p:spPr>
          <a:xfrm>
            <a:off x="171831" y="1430010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CO</a:t>
            </a:r>
            <a:r>
              <a:rPr lang="fr-FR" sz="4000" b="1" baseline="-25000" dirty="0">
                <a:solidFill>
                  <a:schemeClr val="accent1"/>
                </a:solidFill>
              </a:rPr>
              <a:t>2</a:t>
            </a:r>
            <a:endParaRPr lang="fr-FR" sz="4000" b="1" dirty="0">
              <a:solidFill>
                <a:schemeClr val="accent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6EF444B-2FD9-4BB8-A662-A8758A297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6" y="4062779"/>
            <a:ext cx="1080000" cy="108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7422DD-D929-40ED-A4B2-C2CED2D89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6" y="3993061"/>
            <a:ext cx="1080000" cy="108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0F24D63-F6E1-412D-92DD-EA27141A9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30" y="4073311"/>
            <a:ext cx="900000" cy="900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4497CE0-93C3-49D0-89A3-344F16DA2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9" y="4623061"/>
            <a:ext cx="900000" cy="90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61D6FA4-4692-4C02-82A1-AC419FAD15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55" y="3918210"/>
            <a:ext cx="900000" cy="89243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18FE2E0-B691-4BFF-BE78-41D36172E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6" y="2512092"/>
            <a:ext cx="1080000" cy="107111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FF6C9A0-FBA4-4C53-B4DF-48E9002A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91" y="2479087"/>
            <a:ext cx="1080000" cy="1080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9B57B032-50BA-4852-A875-D5E30F75217D}"/>
              </a:ext>
            </a:extLst>
          </p:cNvPr>
          <p:cNvSpPr txBox="1"/>
          <p:nvPr/>
        </p:nvSpPr>
        <p:spPr>
          <a:xfrm>
            <a:off x="3642350" y="1496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x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5E501CE-D874-4ADC-9671-83F125F91F02}"/>
              </a:ext>
            </a:extLst>
          </p:cNvPr>
          <p:cNvSpPr txBox="1"/>
          <p:nvPr/>
        </p:nvSpPr>
        <p:spPr>
          <a:xfrm>
            <a:off x="5658425" y="1496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1FC5B02-F5B3-467F-ADC2-BCCF04A587AD}"/>
              </a:ext>
            </a:extLst>
          </p:cNvPr>
          <p:cNvSpPr txBox="1"/>
          <p:nvPr/>
        </p:nvSpPr>
        <p:spPr>
          <a:xfrm>
            <a:off x="7724555" y="1496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x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9A114A0-AE77-4893-893E-40BD0E5D3D8F}"/>
              </a:ext>
            </a:extLst>
          </p:cNvPr>
          <p:cNvSpPr txBox="1"/>
          <p:nvPr/>
        </p:nvSpPr>
        <p:spPr>
          <a:xfrm>
            <a:off x="9718659" y="1489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x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030219D3-AB39-492F-909C-3F01AC0D2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59" y="2483827"/>
            <a:ext cx="1440000" cy="113469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F54FC8B-EE86-42A1-95E0-73D13909F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79" y="4116908"/>
            <a:ext cx="720000" cy="720000"/>
          </a:xfrm>
          <a:prstGeom prst="rect">
            <a:avLst/>
          </a:prstGeom>
        </p:spPr>
      </p:pic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EB14701-D6AB-4A02-AD2E-49A9647A533F}"/>
              </a:ext>
            </a:extLst>
          </p:cNvPr>
          <p:cNvCxnSpPr>
            <a:stCxn id="42" idx="2"/>
            <a:endCxn id="50" idx="0"/>
          </p:cNvCxnSpPr>
          <p:nvPr/>
        </p:nvCxnSpPr>
        <p:spPr>
          <a:xfrm>
            <a:off x="4824091" y="3559087"/>
            <a:ext cx="5888" cy="557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>
            <a:extLst>
              <a:ext uri="{FF2B5EF4-FFF2-40B4-BE49-F238E27FC236}">
                <a16:creationId xmlns:a16="http://schemas.microsoft.com/office/drawing/2014/main" id="{8379345A-1EBC-4B19-A5A0-6EB96D737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6" y="2512092"/>
            <a:ext cx="1080000" cy="1080000"/>
          </a:xfrm>
          <a:prstGeom prst="rect">
            <a:avLst/>
          </a:prstGeom>
        </p:spPr>
      </p:pic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D514AD25-F819-4D84-A8EF-FC8E16E5EA98}"/>
              </a:ext>
            </a:extLst>
          </p:cNvPr>
          <p:cNvCxnSpPr>
            <a:stCxn id="54" idx="2"/>
            <a:endCxn id="28" idx="0"/>
          </p:cNvCxnSpPr>
          <p:nvPr/>
        </p:nvCxnSpPr>
        <p:spPr>
          <a:xfrm>
            <a:off x="6887736" y="3592092"/>
            <a:ext cx="0" cy="470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 57">
            <a:extLst>
              <a:ext uri="{FF2B5EF4-FFF2-40B4-BE49-F238E27FC236}">
                <a16:creationId xmlns:a16="http://schemas.microsoft.com/office/drawing/2014/main" id="{CACF1AF5-7BD5-48F9-85EB-E80966895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30" y="2483827"/>
            <a:ext cx="1080000" cy="1080000"/>
          </a:xfrm>
          <a:prstGeom prst="rect">
            <a:avLst/>
          </a:prstGeom>
        </p:spPr>
      </p:pic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FDA812F-B90D-47A7-A11A-5C52E3B98DB4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8894955" y="3563827"/>
            <a:ext cx="6675" cy="553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AF932EC-4214-4C44-8EC5-5BE735C8516E}"/>
              </a:ext>
            </a:extLst>
          </p:cNvPr>
          <p:cNvCxnSpPr>
            <a:stCxn id="40" idx="2"/>
            <a:endCxn id="30" idx="0"/>
          </p:cNvCxnSpPr>
          <p:nvPr/>
        </p:nvCxnSpPr>
        <p:spPr>
          <a:xfrm>
            <a:off x="2690086" y="3583203"/>
            <a:ext cx="0" cy="409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avec flèche 1039">
            <a:extLst>
              <a:ext uri="{FF2B5EF4-FFF2-40B4-BE49-F238E27FC236}">
                <a16:creationId xmlns:a16="http://schemas.microsoft.com/office/drawing/2014/main" id="{F1DA77A7-BD8C-4A59-A903-9204C7400B97}"/>
              </a:ext>
            </a:extLst>
          </p:cNvPr>
          <p:cNvCxnSpPr>
            <a:cxnSpLocks/>
          </p:cNvCxnSpPr>
          <p:nvPr/>
        </p:nvCxnSpPr>
        <p:spPr>
          <a:xfrm flipH="1">
            <a:off x="1993105" y="6038490"/>
            <a:ext cx="26410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7E62A315-86B3-4138-9EC1-F60F57DC4A62}"/>
              </a:ext>
            </a:extLst>
          </p:cNvPr>
          <p:cNvCxnSpPr>
            <a:cxnSpLocks/>
          </p:cNvCxnSpPr>
          <p:nvPr/>
        </p:nvCxnSpPr>
        <p:spPr>
          <a:xfrm>
            <a:off x="4882253" y="6038490"/>
            <a:ext cx="68414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136F33DC-4BF8-4E0A-9A59-F5FCC41502CC}"/>
              </a:ext>
            </a:extLst>
          </p:cNvPr>
          <p:cNvSpPr txBox="1"/>
          <p:nvPr/>
        </p:nvSpPr>
        <p:spPr>
          <a:xfrm>
            <a:off x="2484408" y="5523061"/>
            <a:ext cx="214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Technologies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604B0848-CAEF-451C-A16F-F763F0459109}"/>
              </a:ext>
            </a:extLst>
          </p:cNvPr>
          <p:cNvSpPr txBox="1"/>
          <p:nvPr/>
        </p:nvSpPr>
        <p:spPr>
          <a:xfrm>
            <a:off x="6212705" y="55503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Sobriété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7A0567C5-0447-4EB1-8592-5C6A29653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3" y="2764731"/>
            <a:ext cx="1080000" cy="107111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B40ECF72-834E-43B5-8AEF-DF829408AB6B}"/>
              </a:ext>
            </a:extLst>
          </p:cNvPr>
          <p:cNvSpPr txBox="1"/>
          <p:nvPr/>
        </p:nvSpPr>
        <p:spPr>
          <a:xfrm rot="5400000">
            <a:off x="500289" y="202616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~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F1F768B-F00F-42F8-815D-F2E91CCFE115}"/>
              </a:ext>
            </a:extLst>
          </p:cNvPr>
          <p:cNvSpPr txBox="1"/>
          <p:nvPr/>
        </p:nvSpPr>
        <p:spPr>
          <a:xfrm>
            <a:off x="1377059" y="1430010"/>
            <a:ext cx="764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=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024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43" grpId="0"/>
      <p:bldP spid="45" grpId="0"/>
      <p:bldP spid="46" grpId="0"/>
      <p:bldP spid="47" grpId="0"/>
      <p:bldP spid="1044" grpId="0"/>
      <p:bldP spid="8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35D646-142C-4145-8072-44D6F90A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062"/>
            <a:ext cx="12192000" cy="6700762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0" y="2862141"/>
            <a:ext cx="11415179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Transformer les politiques en matière de mobilité</a:t>
            </a:r>
            <a:br>
              <a:rPr lang="fr-FR" sz="3600" dirty="0"/>
            </a:br>
            <a:r>
              <a:rPr lang="fr-FR" sz="3200" dirty="0"/>
              <a:t>pour la sécurité et le bien-être des habitants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8678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3F9AFE-984B-40C5-A2A3-CFBCA043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189" cy="30861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DA4208-04F2-4C86-ABD6-09EAFE15C071}"/>
              </a:ext>
            </a:extLst>
          </p:cNvPr>
          <p:cNvSpPr/>
          <p:nvPr/>
        </p:nvSpPr>
        <p:spPr>
          <a:xfrm>
            <a:off x="9698407" y="-6356"/>
            <a:ext cx="496389" cy="648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929A6E-D12B-4A55-9FE8-86A8213E3C74}"/>
              </a:ext>
            </a:extLst>
          </p:cNvPr>
          <p:cNvSpPr/>
          <p:nvPr/>
        </p:nvSpPr>
        <p:spPr>
          <a:xfrm>
            <a:off x="10711444" y="-6356"/>
            <a:ext cx="228387" cy="648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431C5-258D-41F4-90EF-A0B554A10868}"/>
              </a:ext>
            </a:extLst>
          </p:cNvPr>
          <p:cNvSpPr/>
          <p:nvPr/>
        </p:nvSpPr>
        <p:spPr>
          <a:xfrm>
            <a:off x="11168218" y="-6356"/>
            <a:ext cx="68105" cy="648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E0A2646D-3481-4DB0-8103-86AE37C8C892}"/>
              </a:ext>
            </a:extLst>
          </p:cNvPr>
          <p:cNvSpPr txBox="1">
            <a:spLocks/>
          </p:cNvSpPr>
          <p:nvPr/>
        </p:nvSpPr>
        <p:spPr>
          <a:xfrm>
            <a:off x="3704231" y="1399721"/>
            <a:ext cx="5732349" cy="36290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i="0" u="none" strike="noStrike" baseline="0" dirty="0">
                <a:solidFill>
                  <a:schemeClr val="accent3"/>
                </a:solidFill>
                <a:latin typeface="Poppins-SemiBold" panose="00000700000000000000" pitchFamily="50" charset="0"/>
              </a:rPr>
              <a:t>Sécuriser le développement du vélo à la campagne !</a:t>
            </a:r>
          </a:p>
          <a:p>
            <a:pPr algn="l"/>
            <a:endParaRPr lang="fr-FR" sz="4000" b="0" dirty="0">
              <a:solidFill>
                <a:schemeClr val="accent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Aménager un réseau cyclable sécurisé sur les axes les plus susceptibles d’être empruntés.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Aménager des cheminements piétons sécurisés et ombragés accessibles aux personnes à mobilité réduite.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Promouvoir le vélo dès le plus jeune âge et organiser des vélo-bus.</a:t>
            </a:r>
            <a:endParaRPr lang="fr-FR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81B65E-F143-4E86-B581-2AD118266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461CD5-C8F2-4291-939A-D66A97B25F67}"/>
              </a:ext>
            </a:extLst>
          </p:cNvPr>
          <p:cNvSpPr/>
          <p:nvPr/>
        </p:nvSpPr>
        <p:spPr>
          <a:xfrm>
            <a:off x="1160731" y="3513707"/>
            <a:ext cx="1548000" cy="10874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modal</a:t>
            </a:r>
          </a:p>
        </p:txBody>
      </p:sp>
    </p:spTree>
    <p:extLst>
      <p:ext uri="{BB962C8B-B14F-4D97-AF65-F5344CB8AC3E}">
        <p14:creationId xmlns:p14="http://schemas.microsoft.com/office/powerpoint/2010/main" val="182029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39BC7-0CC9-4D43-8A61-D61FACB53C74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Le </a:t>
            </a:r>
            <a:r>
              <a:rPr lang="fr-FR" b="1" dirty="0">
                <a:solidFill>
                  <a:schemeClr val="bg2"/>
                </a:solidFill>
              </a:rPr>
              <a:t>Shift</a:t>
            </a:r>
            <a:r>
              <a:rPr lang="fr-FR" dirty="0">
                <a:solidFill>
                  <a:schemeClr val="bg2"/>
                </a:solidFill>
              </a:rPr>
              <a:t>, c’est quoi ?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55200" y="2154873"/>
            <a:ext cx="7360925" cy="338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The Shift Project est un </a:t>
            </a:r>
            <a:r>
              <a:rPr lang="fr-FR" sz="2800" b="1" dirty="0" err="1">
                <a:solidFill>
                  <a:srgbClr val="0028DC"/>
                </a:solidFill>
              </a:rPr>
              <a:t>think</a:t>
            </a:r>
            <a:r>
              <a:rPr lang="fr-FR" sz="2800" b="1" dirty="0">
                <a:solidFill>
                  <a:srgbClr val="0028DC"/>
                </a:solidFill>
              </a:rPr>
              <a:t> tank </a:t>
            </a:r>
            <a:r>
              <a:rPr lang="fr-FR" sz="2400" dirty="0">
                <a:solidFill>
                  <a:srgbClr val="00005A"/>
                </a:solidFill>
              </a:rPr>
              <a:t>qui œuvre en faveur de la </a:t>
            </a:r>
            <a:r>
              <a:rPr lang="fr-FR" sz="2800" b="1" dirty="0">
                <a:solidFill>
                  <a:srgbClr val="FF8200"/>
                </a:solidFill>
              </a:rPr>
              <a:t>décarbonation de l’économie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Nous sommes une association </a:t>
            </a:r>
            <a:r>
              <a:rPr lang="fr-FR" sz="2800" dirty="0">
                <a:solidFill>
                  <a:srgbClr val="00005A"/>
                </a:solidFill>
              </a:rPr>
              <a:t>d’</a:t>
            </a:r>
            <a:r>
              <a:rPr lang="fr-FR" sz="2800" b="1" dirty="0">
                <a:solidFill>
                  <a:srgbClr val="0028DC"/>
                </a:solidFill>
              </a:rPr>
              <a:t>intérêt général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guidée par l’exigence de la </a:t>
            </a:r>
            <a:r>
              <a:rPr lang="fr-FR" sz="2800" b="1" dirty="0">
                <a:solidFill>
                  <a:srgbClr val="FF8200"/>
                </a:solidFill>
              </a:rPr>
              <a:t>rigueur scientifique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Notre mission est d’</a:t>
            </a:r>
            <a:r>
              <a:rPr lang="fr-FR" sz="2800" b="1" dirty="0">
                <a:solidFill>
                  <a:srgbClr val="FF8200"/>
                </a:solidFill>
              </a:rPr>
              <a:t>éclairer</a:t>
            </a:r>
            <a:r>
              <a:rPr lang="fr-FR" sz="3200" b="1" dirty="0">
                <a:solidFill>
                  <a:srgbClr val="FF82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et </a:t>
            </a:r>
            <a:r>
              <a:rPr lang="fr-FR" sz="2800" b="1" dirty="0">
                <a:solidFill>
                  <a:srgbClr val="FF8200"/>
                </a:solidFill>
              </a:rPr>
              <a:t>influencer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le débat sur la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800" b="1" dirty="0">
                <a:solidFill>
                  <a:srgbClr val="0028DC"/>
                </a:solidFill>
              </a:rPr>
              <a:t>transition énergétique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68342" y="4695857"/>
            <a:ext cx="871200" cy="871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17614" y="2154874"/>
            <a:ext cx="872105" cy="8721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46817" y="3429333"/>
            <a:ext cx="87120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8FDCA259-6F2F-4493-B3E5-D9002806E956}"/>
              </a:ext>
            </a:extLst>
          </p:cNvPr>
          <p:cNvSpPr txBox="1">
            <a:spLocks/>
          </p:cNvSpPr>
          <p:nvPr/>
        </p:nvSpPr>
        <p:spPr>
          <a:xfrm>
            <a:off x="3664199" y="1463040"/>
            <a:ext cx="5784601" cy="47026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i="0" u="none" strike="noStrike" baseline="0" dirty="0">
                <a:solidFill>
                  <a:schemeClr val="accent3"/>
                </a:solidFill>
                <a:latin typeface="Poppins-SemiBold" panose="00000700000000000000" pitchFamily="50" charset="0"/>
              </a:rPr>
              <a:t>Favoriser l’accès à la voiture électrique et aux microvoitures</a:t>
            </a:r>
          </a:p>
          <a:p>
            <a:pPr algn="l"/>
            <a:endParaRPr lang="fr-FR" sz="3600" b="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Accompagner les habitants en les orientant vers les aides et en expliquant le caractère vertueux des véhicules électriques pour la décarbonation.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Poursuivre le développement des bornes de recharge à des emplacements stratégiques.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Développer une offre de location de véhicules électriques (vélo, microvoiture, trottinette, etc.).</a:t>
            </a:r>
            <a:endParaRPr lang="fr-FR" sz="2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DD0290-B348-40BB-BF55-8850A6AD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A71BE09-8F84-4ED4-A70F-1A644D1A3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76104" cy="306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CF2E6E-967F-451B-AF1D-FCBDDF4386F8}"/>
              </a:ext>
            </a:extLst>
          </p:cNvPr>
          <p:cNvSpPr/>
          <p:nvPr/>
        </p:nvSpPr>
        <p:spPr>
          <a:xfrm>
            <a:off x="1014052" y="3391081"/>
            <a:ext cx="1548000" cy="1087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Intensité carbone de l’énergie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1C796-8069-4A13-948C-AF260AD9B352}"/>
              </a:ext>
            </a:extLst>
          </p:cNvPr>
          <p:cNvSpPr/>
          <p:nvPr/>
        </p:nvSpPr>
        <p:spPr>
          <a:xfrm>
            <a:off x="1014052" y="4696537"/>
            <a:ext cx="1548000" cy="10874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Efficacité énergétique des véhicules</a:t>
            </a:r>
          </a:p>
        </p:txBody>
      </p:sp>
    </p:spTree>
    <p:extLst>
      <p:ext uri="{BB962C8B-B14F-4D97-AF65-F5344CB8AC3E}">
        <p14:creationId xmlns:p14="http://schemas.microsoft.com/office/powerpoint/2010/main" val="419019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3664199" y="1631852"/>
            <a:ext cx="5732349" cy="43203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i="0" u="none" strike="noStrike" baseline="0" dirty="0">
                <a:solidFill>
                  <a:schemeClr val="accent3"/>
                </a:solidFill>
                <a:latin typeface="Poppins-SemiBold" panose="00000700000000000000" pitchFamily="50" charset="0"/>
              </a:rPr>
              <a:t>Promouvoir les trajets bas-carbone vers les villes centres</a:t>
            </a:r>
          </a:p>
          <a:p>
            <a:pPr algn="l"/>
            <a:endParaRPr lang="fr-FR" b="1" i="0" u="none" strike="noStrike" baseline="0" dirty="0">
              <a:solidFill>
                <a:schemeClr val="accent3"/>
              </a:solidFill>
              <a:latin typeface="Poppins-SemiBold" panose="00000700000000000000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Se regrouper entre communes et intercommunalités pour soutenir la réouverture de haltes ferroviaires voire de gares sur les lignes 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Réhabiliter des quartiers de gare et y développer l’intermodalité.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Développer le covoiturage, les transports à la demande et un réseau de voies cyclables vers les villes.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578B92-D49B-4E2C-989A-F8CFE4C8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E1B5AC-1411-4493-8146-C3C46C46F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37810" cy="3257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B04233-E14B-4A64-88E3-AC41101A49FC}"/>
              </a:ext>
            </a:extLst>
          </p:cNvPr>
          <p:cNvSpPr/>
          <p:nvPr/>
        </p:nvSpPr>
        <p:spPr>
          <a:xfrm>
            <a:off x="879990" y="4589815"/>
            <a:ext cx="1548000" cy="10874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modal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52F2E-AA18-4585-9A2E-65BAB1CE468A}"/>
              </a:ext>
            </a:extLst>
          </p:cNvPr>
          <p:cNvSpPr/>
          <p:nvPr/>
        </p:nvSpPr>
        <p:spPr>
          <a:xfrm>
            <a:off x="887262" y="3257550"/>
            <a:ext cx="1548000" cy="10874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remplissage</a:t>
            </a:r>
          </a:p>
        </p:txBody>
      </p:sp>
    </p:spTree>
    <p:extLst>
      <p:ext uri="{BB962C8B-B14F-4D97-AF65-F5344CB8AC3E}">
        <p14:creationId xmlns:p14="http://schemas.microsoft.com/office/powerpoint/2010/main" val="12683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35D646-142C-4145-8072-44D6F90A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062"/>
            <a:ext cx="12192000" cy="6700762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0" y="2862141"/>
            <a:ext cx="11415179" cy="795459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Une nécessité de transformer toutes les politiques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28784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809897"/>
            <a:ext cx="6740434" cy="42188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Urbanisme-aménagement</a:t>
            </a:r>
          </a:p>
          <a:p>
            <a:pPr lvl="1"/>
            <a:r>
              <a:rPr lang="fr-FR" b="1" dirty="0"/>
              <a:t>Limiter l’étalement urbain et redynamiser les centres-bourgs en priorité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E7F013-1180-4D06-B196-77E7A799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4652" cy="64865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7DDCD8-D611-4C0F-A514-2C8A87D9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2" y="2623909"/>
            <a:ext cx="3419475" cy="3133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2A641D-A824-4A0C-BEEF-DC9B781ED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962" y="2508020"/>
            <a:ext cx="3305175" cy="3248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1977FE-D63D-476D-90FA-103C059A1C32}"/>
              </a:ext>
            </a:extLst>
          </p:cNvPr>
          <p:cNvSpPr/>
          <p:nvPr/>
        </p:nvSpPr>
        <p:spPr>
          <a:xfrm>
            <a:off x="10423496" y="141236"/>
            <a:ext cx="1548000" cy="10874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de transport</a:t>
            </a:r>
          </a:p>
        </p:txBody>
      </p:sp>
    </p:spTree>
    <p:extLst>
      <p:ext uri="{BB962C8B-B14F-4D97-AF65-F5344CB8AC3E}">
        <p14:creationId xmlns:p14="http://schemas.microsoft.com/office/powerpoint/2010/main" val="94854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1000663"/>
            <a:ext cx="7918994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Economie locale</a:t>
            </a:r>
          </a:p>
          <a:p>
            <a:pPr lvl="1"/>
            <a:r>
              <a:rPr lang="fr-FR" b="1" dirty="0"/>
              <a:t>Innover pour développer les activités économiques et sociales sur le territoire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A3A6B6A-3702-4D25-A368-C1AA96E5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4652" cy="64865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8537F2-2389-48A9-86AF-110CCB7A1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37" y="2388088"/>
            <a:ext cx="3819525" cy="3209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74EAFC-DF9B-41F7-B474-33B02C0AC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222" y="2216638"/>
            <a:ext cx="3514725" cy="3381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F7440C-E4C0-4F8A-BA51-6906CFD511E8}"/>
              </a:ext>
            </a:extLst>
          </p:cNvPr>
          <p:cNvSpPr/>
          <p:nvPr/>
        </p:nvSpPr>
        <p:spPr>
          <a:xfrm>
            <a:off x="10423496" y="141236"/>
            <a:ext cx="1548000" cy="10874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de transport</a:t>
            </a:r>
          </a:p>
        </p:txBody>
      </p:sp>
    </p:spTree>
    <p:extLst>
      <p:ext uri="{BB962C8B-B14F-4D97-AF65-F5344CB8AC3E}">
        <p14:creationId xmlns:p14="http://schemas.microsoft.com/office/powerpoint/2010/main" val="4195655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879893"/>
            <a:ext cx="8573996" cy="4148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Agriculture et alimentation</a:t>
            </a:r>
            <a:endParaRPr lang="fr-FR" sz="1400" dirty="0">
              <a:solidFill>
                <a:schemeClr val="accent3"/>
              </a:solidFill>
            </a:endParaRPr>
          </a:p>
          <a:p>
            <a:pPr lvl="1"/>
            <a:r>
              <a:rPr lang="fr-FR" b="1" dirty="0"/>
              <a:t>Développer une agriculture nourricière locale et réussir la transition agroécologique à grand renfort de paysans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7D8B9F-E845-4C7A-839B-2C25589F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4652" cy="64865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51D3907-9B69-43EF-AA8D-B8914B71F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527" y="2761159"/>
            <a:ext cx="3476625" cy="30765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F521A9-E078-44F8-8CEE-935141B30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448" y="2370406"/>
            <a:ext cx="3667125" cy="34194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6790F8-7D67-485A-AA56-EA9EBF04B070}"/>
              </a:ext>
            </a:extLst>
          </p:cNvPr>
          <p:cNvSpPr/>
          <p:nvPr/>
        </p:nvSpPr>
        <p:spPr>
          <a:xfrm>
            <a:off x="10423496" y="141236"/>
            <a:ext cx="1548000" cy="10874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de transport</a:t>
            </a:r>
          </a:p>
        </p:txBody>
      </p:sp>
    </p:spTree>
    <p:extLst>
      <p:ext uri="{BB962C8B-B14F-4D97-AF65-F5344CB8AC3E}">
        <p14:creationId xmlns:p14="http://schemas.microsoft.com/office/powerpoint/2010/main" val="46072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C55461EC-AF3C-479A-9471-F83333F3B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466" y="4664589"/>
            <a:ext cx="1899605" cy="180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B31623B-1AC5-475C-A628-5E45D7FCA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343" y="1161583"/>
            <a:ext cx="2198419" cy="180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0604AE0-05EC-4DE5-B3ED-7AC776513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890" y="2889778"/>
            <a:ext cx="2098755" cy="1800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DE9713-E99F-4FD6-ACBC-43069619DB93}"/>
              </a:ext>
            </a:extLst>
          </p:cNvPr>
          <p:cNvSpPr txBox="1"/>
          <p:nvPr/>
        </p:nvSpPr>
        <p:spPr>
          <a:xfrm>
            <a:off x="212976" y="3598193"/>
            <a:ext cx="129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Economie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>locale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E1564C9-059E-4E4D-A83B-0031CBD86F3E}"/>
              </a:ext>
            </a:extLst>
          </p:cNvPr>
          <p:cNvSpPr txBox="1"/>
          <p:nvPr/>
        </p:nvSpPr>
        <p:spPr>
          <a:xfrm>
            <a:off x="-40803" y="1972090"/>
            <a:ext cx="19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Urbanisme - Aménagement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85FCD78-A2EB-4F86-829F-BD4A6EE212D4}"/>
              </a:ext>
            </a:extLst>
          </p:cNvPr>
          <p:cNvSpPr txBox="1"/>
          <p:nvPr/>
        </p:nvSpPr>
        <p:spPr>
          <a:xfrm>
            <a:off x="-204204" y="5219055"/>
            <a:ext cx="19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Agriculture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Alimentation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F74317F4-356E-40E2-A293-4B88B89D3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715" y="4934161"/>
            <a:ext cx="122043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32745A5-021E-4B51-AE11-F98757B60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585" y="4902656"/>
            <a:ext cx="1158217" cy="1080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A0B3CA1-74B2-48D6-BC76-B7F69B926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044" y="3224477"/>
            <a:ext cx="1285104" cy="108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C9CFC38-D030-486D-A8BD-4E4733018F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848" y="3224477"/>
            <a:ext cx="1122592" cy="108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8037CEB-D6B5-4DB3-877D-5AF8F5EBB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0113" y="1674978"/>
            <a:ext cx="1178480" cy="108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8B7B498-057C-4E76-AFE4-5C5D68E7E8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5600" y="1666594"/>
            <a:ext cx="1099003" cy="108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76FFB1-841B-4B4D-A66B-A5BAE7AF9BD0}"/>
              </a:ext>
            </a:extLst>
          </p:cNvPr>
          <p:cNvSpPr txBox="1"/>
          <p:nvPr/>
        </p:nvSpPr>
        <p:spPr>
          <a:xfrm>
            <a:off x="8622478" y="133122"/>
            <a:ext cx="329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EVOLUTION DES MODES DE DÉPLACEMENT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F21417E-28C5-4BD3-9551-EE4D90BCC6DA}"/>
              </a:ext>
            </a:extLst>
          </p:cNvPr>
          <p:cNvSpPr txBox="1"/>
          <p:nvPr/>
        </p:nvSpPr>
        <p:spPr>
          <a:xfrm>
            <a:off x="1186204" y="367162"/>
            <a:ext cx="329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BESOIN DE DÉPLACEMENT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9A8C5A29-BA14-4599-8ACB-83575973E939}"/>
              </a:ext>
            </a:extLst>
          </p:cNvPr>
          <p:cNvSpPr/>
          <p:nvPr/>
        </p:nvSpPr>
        <p:spPr>
          <a:xfrm rot="3452012">
            <a:off x="468985" y="496200"/>
            <a:ext cx="720080" cy="365802"/>
          </a:xfrm>
          <a:prstGeom prst="rightArrow">
            <a:avLst>
              <a:gd name="adj1" fmla="val 28015"/>
              <a:gd name="adj2" fmla="val 5130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084247A3-5C5A-4E61-BC5C-3C39C4C88391}"/>
              </a:ext>
            </a:extLst>
          </p:cNvPr>
          <p:cNvSpPr/>
          <p:nvPr/>
        </p:nvSpPr>
        <p:spPr>
          <a:xfrm>
            <a:off x="4373148" y="1504868"/>
            <a:ext cx="927535" cy="464027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FFCA3A44-99E3-4A84-A88E-9809C4BB9048}"/>
              </a:ext>
            </a:extLst>
          </p:cNvPr>
          <p:cNvSpPr/>
          <p:nvPr/>
        </p:nvSpPr>
        <p:spPr>
          <a:xfrm flipH="1">
            <a:off x="8319116" y="1494351"/>
            <a:ext cx="801177" cy="452585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31D5D7-CE23-4DFB-A77A-A7A4CD652289}"/>
              </a:ext>
            </a:extLst>
          </p:cNvPr>
          <p:cNvSpPr txBox="1"/>
          <p:nvPr/>
        </p:nvSpPr>
        <p:spPr>
          <a:xfrm>
            <a:off x="5492634" y="3230520"/>
            <a:ext cx="252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DÉCARBONATION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&amp; RÉSILIENCE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DU TERRITOIRE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EB7C82-1990-427B-B881-33AF1754FED4}"/>
              </a:ext>
            </a:extLst>
          </p:cNvPr>
          <p:cNvSpPr/>
          <p:nvPr/>
        </p:nvSpPr>
        <p:spPr>
          <a:xfrm>
            <a:off x="11085071" y="733588"/>
            <a:ext cx="720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modal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99296A-FD8C-475B-B447-97283AC9635E}"/>
              </a:ext>
            </a:extLst>
          </p:cNvPr>
          <p:cNvSpPr/>
          <p:nvPr/>
        </p:nvSpPr>
        <p:spPr>
          <a:xfrm>
            <a:off x="10274211" y="733588"/>
            <a:ext cx="720000" cy="504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remplissage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A4AEE6-1AD3-4FEC-B81C-0C2BEF8ED39E}"/>
              </a:ext>
            </a:extLst>
          </p:cNvPr>
          <p:cNvSpPr/>
          <p:nvPr/>
        </p:nvSpPr>
        <p:spPr>
          <a:xfrm>
            <a:off x="9463351" y="733588"/>
            <a:ext cx="720000" cy="504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Efficacité énergétique des véhicules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B48C1-244E-47F4-A442-C07BF2A262E2}"/>
              </a:ext>
            </a:extLst>
          </p:cNvPr>
          <p:cNvSpPr/>
          <p:nvPr/>
        </p:nvSpPr>
        <p:spPr>
          <a:xfrm>
            <a:off x="8646343" y="739937"/>
            <a:ext cx="720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Intensité carbone de l’énergie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A5E0F-5925-40AC-8F5C-282852048029}"/>
              </a:ext>
            </a:extLst>
          </p:cNvPr>
          <p:cNvSpPr/>
          <p:nvPr/>
        </p:nvSpPr>
        <p:spPr>
          <a:xfrm>
            <a:off x="2255757" y="706938"/>
            <a:ext cx="704569" cy="4849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de transport</a:t>
            </a:r>
          </a:p>
        </p:txBody>
      </p:sp>
      <p:sp>
        <p:nvSpPr>
          <p:cNvPr id="5" name="Flèche : courbe vers la gauche 4">
            <a:extLst>
              <a:ext uri="{FF2B5EF4-FFF2-40B4-BE49-F238E27FC236}">
                <a16:creationId xmlns:a16="http://schemas.microsoft.com/office/drawing/2014/main" id="{B351C507-B11C-4843-94E7-8C3BBC9BA737}"/>
              </a:ext>
            </a:extLst>
          </p:cNvPr>
          <p:cNvSpPr/>
          <p:nvPr/>
        </p:nvSpPr>
        <p:spPr>
          <a:xfrm flipH="1">
            <a:off x="164780" y="2682111"/>
            <a:ext cx="325597" cy="689637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1" name="Flèche : courbe vers la gauche 30">
            <a:extLst>
              <a:ext uri="{FF2B5EF4-FFF2-40B4-BE49-F238E27FC236}">
                <a16:creationId xmlns:a16="http://schemas.microsoft.com/office/drawing/2014/main" id="{98FA8F6F-BB41-4041-8B38-01DF7E7B4DE4}"/>
              </a:ext>
            </a:extLst>
          </p:cNvPr>
          <p:cNvSpPr/>
          <p:nvPr/>
        </p:nvSpPr>
        <p:spPr>
          <a:xfrm rot="10800000" flipH="1">
            <a:off x="1234807" y="2746826"/>
            <a:ext cx="325597" cy="689637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2" name="Flèche : courbe vers la gauche 31">
            <a:extLst>
              <a:ext uri="{FF2B5EF4-FFF2-40B4-BE49-F238E27FC236}">
                <a16:creationId xmlns:a16="http://schemas.microsoft.com/office/drawing/2014/main" id="{E1051D0E-CD84-4439-BB7C-EF5778423BCB}"/>
              </a:ext>
            </a:extLst>
          </p:cNvPr>
          <p:cNvSpPr/>
          <p:nvPr/>
        </p:nvSpPr>
        <p:spPr>
          <a:xfrm rot="10800000" flipH="1">
            <a:off x="1119233" y="4401013"/>
            <a:ext cx="325597" cy="689637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4" name="Flèche : courbe vers la gauche 33">
            <a:extLst>
              <a:ext uri="{FF2B5EF4-FFF2-40B4-BE49-F238E27FC236}">
                <a16:creationId xmlns:a16="http://schemas.microsoft.com/office/drawing/2014/main" id="{8F7E69CA-CB7D-423C-A6A3-3204BCDAEE90}"/>
              </a:ext>
            </a:extLst>
          </p:cNvPr>
          <p:cNvSpPr/>
          <p:nvPr/>
        </p:nvSpPr>
        <p:spPr>
          <a:xfrm flipH="1">
            <a:off x="240969" y="4292844"/>
            <a:ext cx="325597" cy="689637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1325061" y="252663"/>
            <a:ext cx="7078787" cy="47239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accent3"/>
                </a:solidFill>
              </a:rPr>
              <a:t>Cinq principes d’actions</a:t>
            </a:r>
            <a:endParaRPr lang="fr-FR" sz="1400" dirty="0">
              <a:solidFill>
                <a:schemeClr val="accent3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E65855-AF1E-414B-9A48-33A9863D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54" y="1030862"/>
            <a:ext cx="2285948" cy="216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CD362B5-2A00-4477-AF7C-D6B76583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21" y="3786643"/>
            <a:ext cx="2199907" cy="216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EB33662-24B9-4A2D-B767-EFB461E9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98" y="3680666"/>
            <a:ext cx="2130070" cy="216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9BBBA89-2C23-4481-8FCA-97F697C43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680" y="944073"/>
            <a:ext cx="2473469" cy="216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2758A36-D9D2-4EA4-9FAE-9C159CFEE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38" y="879156"/>
            <a:ext cx="2427066" cy="2504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693680-78CD-4DB1-A3CB-5CB8A18E431F}"/>
              </a:ext>
            </a:extLst>
          </p:cNvPr>
          <p:cNvSpPr txBox="1"/>
          <p:nvPr/>
        </p:nvSpPr>
        <p:spPr>
          <a:xfrm>
            <a:off x="357142" y="3136997"/>
            <a:ext cx="24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Arrêter d’aggraver le problème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733291-0C44-4DD6-B2F9-7B0211CB0629}"/>
              </a:ext>
            </a:extLst>
          </p:cNvPr>
          <p:cNvSpPr txBox="1"/>
          <p:nvPr/>
        </p:nvSpPr>
        <p:spPr>
          <a:xfrm>
            <a:off x="3583832" y="3112470"/>
            <a:ext cx="234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Commencer par ce qui prend du temps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5E66C1-04AC-4D8D-9B0C-6C0663758B06}"/>
              </a:ext>
            </a:extLst>
          </p:cNvPr>
          <p:cNvSpPr txBox="1"/>
          <p:nvPr/>
        </p:nvSpPr>
        <p:spPr>
          <a:xfrm>
            <a:off x="6522504" y="3131046"/>
            <a:ext cx="299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Maximiser l’efficacité et les </a:t>
            </a:r>
            <a:r>
              <a:rPr lang="fr-FR" b="1" dirty="0" err="1"/>
              <a:t>co</a:t>
            </a:r>
            <a:r>
              <a:rPr lang="fr-FR" b="1" dirty="0"/>
              <a:t>-bénéfices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D484D2-691A-4787-B5C6-2E3EBBF110E7}"/>
              </a:ext>
            </a:extLst>
          </p:cNvPr>
          <p:cNvSpPr txBox="1"/>
          <p:nvPr/>
        </p:nvSpPr>
        <p:spPr>
          <a:xfrm>
            <a:off x="742528" y="5738004"/>
            <a:ext cx="439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Privilégier les liens de coopération et la contribution aux objectifs partagés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4CE754-E0BA-41CC-8FDD-52A03B8A1C8F}"/>
              </a:ext>
            </a:extLst>
          </p:cNvPr>
          <p:cNvSpPr txBox="1"/>
          <p:nvPr/>
        </p:nvSpPr>
        <p:spPr>
          <a:xfrm>
            <a:off x="5751164" y="5888345"/>
            <a:ext cx="342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Prendre appui sur les crises</a:t>
            </a:r>
            <a:endParaRPr lang="fr-FR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6B246F-8FB4-47D4-83D9-6D9C5C97F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269533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Changer de trajectoire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Avant la fin du mandat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F6CA1-68AA-4307-9B85-7F2A23B2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268760"/>
            <a:ext cx="46899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0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DE87EE-95DD-47E5-8D89-E6D01CCE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39" y="2374837"/>
            <a:ext cx="3155938" cy="31276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DB4AF-8AE1-4F19-8403-EE505BE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42" y="2271801"/>
            <a:ext cx="3230995" cy="33337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D0F5D6-C526-4276-AFAE-5D0373A2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9803" y="2559833"/>
            <a:ext cx="3398438" cy="31299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4B9BA4-24A3-4094-9748-D25BD57E345E}"/>
              </a:ext>
            </a:extLst>
          </p:cNvPr>
          <p:cNvSpPr txBox="1"/>
          <p:nvPr/>
        </p:nvSpPr>
        <p:spPr>
          <a:xfrm>
            <a:off x="720214" y="5124881"/>
            <a:ext cx="2820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1 % pour comprendre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6B27CB-3911-40C6-A79D-109D09DAA157}"/>
              </a:ext>
            </a:extLst>
          </p:cNvPr>
          <p:cNvSpPr txBox="1"/>
          <p:nvPr/>
        </p:nvSpPr>
        <p:spPr>
          <a:xfrm>
            <a:off x="5420174" y="5102424"/>
            <a:ext cx="13516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Moratoire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9276AF-0CC5-4AE6-9C1A-CB994AF346DD}"/>
              </a:ext>
            </a:extLst>
          </p:cNvPr>
          <p:cNvSpPr txBox="1"/>
          <p:nvPr/>
        </p:nvSpPr>
        <p:spPr>
          <a:xfrm>
            <a:off x="9237880" y="5107189"/>
            <a:ext cx="14814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Evaluation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2E0F3B-895E-40DB-996B-580754AB3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463024"/>
            <a:ext cx="11620500" cy="428625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E2F058-3617-466B-8209-F626C8C63E2A}"/>
              </a:ext>
            </a:extLst>
          </p:cNvPr>
          <p:cNvSpPr txBox="1">
            <a:spLocks/>
          </p:cNvSpPr>
          <p:nvPr/>
        </p:nvSpPr>
        <p:spPr bwMode="auto">
          <a:xfrm>
            <a:off x="695325" y="271452"/>
            <a:ext cx="11363324" cy="765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2"/>
                </a:solidFill>
              </a:rPr>
              <a:t>Changer de trajectoire </a:t>
            </a:r>
            <a:r>
              <a:rPr lang="fr-FR" sz="4000" b="1" dirty="0">
                <a:solidFill>
                  <a:schemeClr val="accent1"/>
                </a:solidFill>
              </a:rPr>
              <a:t>avant la fin du mandat</a:t>
            </a:r>
          </a:p>
          <a:p>
            <a:pPr lvl="2">
              <a:defRPr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5845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A7EC36-5707-4B48-A3DE-DF1A401C297E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Comment ?  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2809210" y="3018494"/>
            <a:ext cx="254798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groupes de travail </a:t>
            </a:r>
            <a:r>
              <a:rPr lang="fr-FR" sz="1400" i="1" dirty="0">
                <a:solidFill>
                  <a:srgbClr val="00005A"/>
                </a:solidFill>
              </a:rPr>
              <a:t>mobilisant un réseau de </a:t>
            </a:r>
            <a:r>
              <a:rPr lang="fr-FR" sz="1600" b="1" i="1" dirty="0">
                <a:solidFill>
                  <a:srgbClr val="0028DC"/>
                </a:solidFill>
              </a:rPr>
              <a:t>centaines d’experts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770193" y="3018494"/>
            <a:ext cx="306511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Une </a:t>
            </a:r>
            <a:r>
              <a:rPr lang="fr-FR" sz="1600" b="1" i="1">
                <a:solidFill>
                  <a:srgbClr val="FF8200"/>
                </a:solidFill>
              </a:rPr>
              <a:t>vision physique de l’économie</a:t>
            </a:r>
            <a:endParaRPr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Des propositions</a:t>
            </a:r>
            <a:r>
              <a:rPr lang="fr-FR" sz="1600" b="1" i="1">
                <a:solidFill>
                  <a:srgbClr val="0028DC"/>
                </a:solidFill>
              </a:rPr>
              <a:t> pragmatiques et concrètes </a:t>
            </a:r>
            <a:r>
              <a:rPr lang="fr-FR" sz="1400" i="1">
                <a:solidFill>
                  <a:srgbClr val="00005A"/>
                </a:solidFill>
              </a:rPr>
              <a:t>qui ne parient pas sur des technologies miracles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oleObj" r:id="rId6" imgW="0" imgH="0" progId="TCLayout.ActiveDocument.1">
                  <p:embed/>
                </p:oleObj>
              </mc:Choice>
              <mc:Fallback>
                <p:oleObj name="oleObj" r:id="rId6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 descr="Une image contenant texte, jouet, graphiques vectoriels, poupée&#10;&#10;Description générée automatiquement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613973" y="2017690"/>
            <a:ext cx="900000" cy="90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85001" y="2017690"/>
            <a:ext cx="900000" cy="90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831248" y="2017690"/>
            <a:ext cx="900000" cy="90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613973" y="4161227"/>
            <a:ext cx="900000" cy="90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27124" y="4361897"/>
            <a:ext cx="900000" cy="90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9840275" y="4161227"/>
            <a:ext cx="900000" cy="900000"/>
          </a:xfrm>
          <a:prstGeom prst="rect">
            <a:avLst/>
          </a:prstGeom>
        </p:spPr>
      </p:pic>
      <p:grpSp>
        <p:nvGrpSpPr>
          <p:cNvPr id="63" name="Group 41"/>
          <p:cNvGrpSpPr/>
          <p:nvPr/>
        </p:nvGrpSpPr>
        <p:grpSpPr bwMode="auto">
          <a:xfrm>
            <a:off x="2286969" y="2178441"/>
            <a:ext cx="370612" cy="1737345"/>
            <a:chOff x="1936104" y="3139817"/>
            <a:chExt cx="108789" cy="148942"/>
          </a:xfrm>
        </p:grpSpPr>
        <p:sp>
          <p:nvSpPr>
            <p:cNvPr id="66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41"/>
          <p:cNvGrpSpPr/>
          <p:nvPr/>
        </p:nvGrpSpPr>
        <p:grpSpPr bwMode="auto">
          <a:xfrm>
            <a:off x="2286969" y="4333983"/>
            <a:ext cx="370612" cy="1737345"/>
            <a:chOff x="1936104" y="3139817"/>
            <a:chExt cx="108789" cy="148942"/>
          </a:xfrm>
        </p:grpSpPr>
        <p:sp>
          <p:nvSpPr>
            <p:cNvPr id="83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19"/>
          <p:cNvSpPr txBox="1"/>
          <p:nvPr/>
        </p:nvSpPr>
        <p:spPr bwMode="auto">
          <a:xfrm>
            <a:off x="38093" y="3326271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8200"/>
                </a:solidFill>
              </a:rPr>
              <a:t>Éclairer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7" name="TextBox 20"/>
          <p:cNvSpPr txBox="1"/>
          <p:nvPr/>
        </p:nvSpPr>
        <p:spPr bwMode="auto">
          <a:xfrm>
            <a:off x="38093" y="5477024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8200"/>
                </a:solidFill>
              </a:rPr>
              <a:t>Influencer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8825" y="4557986"/>
            <a:ext cx="877763" cy="877763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325" y="2228095"/>
            <a:ext cx="933639" cy="933639"/>
          </a:xfrm>
          <a:prstGeom prst="rect">
            <a:avLst/>
          </a:prstGeom>
        </p:spPr>
      </p:pic>
      <p:sp>
        <p:nvSpPr>
          <p:cNvPr id="35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5CB169A2-35EE-4EFE-B570-EB7FFE0E4057}"/>
              </a:ext>
            </a:extLst>
          </p:cNvPr>
          <p:cNvSpPr txBox="1"/>
          <p:nvPr/>
        </p:nvSpPr>
        <p:spPr bwMode="auto">
          <a:xfrm>
            <a:off x="9149746" y="3018494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analyses</a:t>
            </a:r>
            <a:r>
              <a:rPr lang="fr-FR" sz="1400" i="1" dirty="0">
                <a:solidFill>
                  <a:srgbClr val="FF8200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robustes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chiffrées</a:t>
            </a:r>
            <a:r>
              <a:rPr lang="fr-FR" sz="1600" b="1" i="1" dirty="0">
                <a:solidFill>
                  <a:srgbClr val="82C8FA">
                    <a:lumMod val="60000"/>
                    <a:lumOff val="40000"/>
                  </a:srgbClr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sur les aspects clés de la transition</a:t>
            </a:r>
            <a:endParaRPr lang="fr-FR" sz="1600" b="1" i="1" dirty="0">
              <a:solidFill>
                <a:srgbClr val="0028DC"/>
              </a:solidFill>
            </a:endParaRPr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B6096462-6D2D-4D17-B5F7-B56285031DAF}"/>
              </a:ext>
            </a:extLst>
          </p:cNvPr>
          <p:cNvSpPr txBox="1"/>
          <p:nvPr/>
        </p:nvSpPr>
        <p:spPr bwMode="auto">
          <a:xfrm>
            <a:off x="2623471" y="5202656"/>
            <a:ext cx="2863964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campagnes de </a:t>
            </a:r>
            <a:r>
              <a:rPr lang="fr-FR" sz="1600" b="1" i="1" dirty="0">
                <a:solidFill>
                  <a:srgbClr val="FF8200"/>
                </a:solidFill>
              </a:rPr>
              <a:t>communication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FF8200"/>
                </a:solidFill>
              </a:rPr>
              <a:t>lobbying </a:t>
            </a:r>
            <a:r>
              <a:rPr lang="fr-FR" sz="1400" i="1" dirty="0">
                <a:solidFill>
                  <a:srgbClr val="00005A"/>
                </a:solidFill>
              </a:rPr>
              <a:t>auprès des </a:t>
            </a:r>
            <a:r>
              <a:rPr lang="fr-FR" sz="1600" b="1" i="1" dirty="0">
                <a:solidFill>
                  <a:srgbClr val="0028DC"/>
                </a:solidFill>
              </a:rPr>
              <a:t>décideurs</a:t>
            </a:r>
            <a:r>
              <a:rPr lang="fr-FR" sz="1400" i="1" dirty="0">
                <a:solidFill>
                  <a:srgbClr val="00005A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politiques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économiques</a:t>
            </a:r>
            <a:endParaRPr sz="1600" b="1" i="1" dirty="0">
              <a:solidFill>
                <a:srgbClr val="0028DC"/>
              </a:solidFill>
            </a:endParaRPr>
          </a:p>
        </p:txBody>
      </p:sp>
      <p:sp>
        <p:nvSpPr>
          <p:cNvPr id="39" name="TextBox 71">
            <a:extLst>
              <a:ext uri="{FF2B5EF4-FFF2-40B4-BE49-F238E27FC236}">
                <a16:creationId xmlns:a16="http://schemas.microsoft.com/office/drawing/2014/main" id="{DDFF3DA9-1F09-407A-B839-BD53A7E09FA9}"/>
              </a:ext>
            </a:extLst>
          </p:cNvPr>
          <p:cNvSpPr txBox="1"/>
          <p:nvPr/>
        </p:nvSpPr>
        <p:spPr bwMode="auto">
          <a:xfrm>
            <a:off x="5991869" y="5435750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événements</a:t>
            </a:r>
            <a:r>
              <a:rPr lang="fr-FR" sz="1400" b="1" i="1" dirty="0">
                <a:solidFill>
                  <a:srgbClr val="FF8200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favorisant les </a:t>
            </a:r>
            <a:r>
              <a:rPr lang="fr-FR" sz="1600" b="1" i="1" dirty="0">
                <a:solidFill>
                  <a:srgbClr val="0028DC"/>
                </a:solidFill>
              </a:rPr>
              <a:t>discussions</a:t>
            </a:r>
            <a:r>
              <a:rPr lang="fr-FR" sz="1400" i="1" dirty="0">
                <a:solidFill>
                  <a:srgbClr val="00005A"/>
                </a:solidFill>
              </a:rPr>
              <a:t> entre parties prenantes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0" name="TextBox 72">
            <a:extLst>
              <a:ext uri="{FF2B5EF4-FFF2-40B4-BE49-F238E27FC236}">
                <a16:creationId xmlns:a16="http://schemas.microsoft.com/office/drawing/2014/main" id="{93FB1C42-BCCF-4A7A-89CE-D7879E21AFB1}"/>
              </a:ext>
            </a:extLst>
          </p:cNvPr>
          <p:cNvSpPr txBox="1"/>
          <p:nvPr/>
        </p:nvSpPr>
        <p:spPr bwMode="auto">
          <a:xfrm>
            <a:off x="8835307" y="5398597"/>
            <a:ext cx="27714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partenariats</a:t>
            </a:r>
            <a:r>
              <a:rPr lang="fr-FR" sz="1600" i="1" dirty="0">
                <a:solidFill>
                  <a:srgbClr val="00005A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avec les organisations </a:t>
            </a:r>
            <a:r>
              <a:rPr lang="fr-FR" sz="1600" b="1" i="1" dirty="0">
                <a:solidFill>
                  <a:srgbClr val="0028DC"/>
                </a:solidFill>
              </a:rPr>
              <a:t>professionnelles</a:t>
            </a:r>
            <a:r>
              <a:rPr lang="fr-FR" sz="1400" i="1" dirty="0">
                <a:solidFill>
                  <a:srgbClr val="00005A"/>
                </a:solidFill>
              </a:rPr>
              <a:t>, le monde </a:t>
            </a:r>
            <a:r>
              <a:rPr lang="fr-FR" sz="1600" b="1" i="1" dirty="0">
                <a:solidFill>
                  <a:srgbClr val="0028DC"/>
                </a:solidFill>
              </a:rPr>
              <a:t>universitaire</a:t>
            </a:r>
            <a:r>
              <a:rPr lang="fr-FR" sz="1400" i="1" dirty="0">
                <a:solidFill>
                  <a:srgbClr val="00005A"/>
                </a:solidFill>
              </a:rPr>
              <a:t> et des acteurs </a:t>
            </a:r>
            <a:r>
              <a:rPr lang="fr-FR" sz="1600" b="1" i="1" dirty="0">
                <a:solidFill>
                  <a:srgbClr val="0028DC"/>
                </a:solidFill>
              </a:rPr>
              <a:t>internationaux</a:t>
            </a:r>
            <a:endParaRPr sz="1600" b="1" i="1" dirty="0">
              <a:solidFill>
                <a:srgbClr val="002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115E54E-0357-4806-8825-C0ADA13A83A1}"/>
              </a:ext>
            </a:extLst>
          </p:cNvPr>
          <p:cNvSpPr txBox="1">
            <a:spLocks/>
          </p:cNvSpPr>
          <p:nvPr/>
        </p:nvSpPr>
        <p:spPr bwMode="auto">
          <a:xfrm>
            <a:off x="427091" y="344157"/>
            <a:ext cx="8992680" cy="269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3600" b="1" dirty="0">
                <a:solidFill>
                  <a:schemeClr val="accent2"/>
                </a:solidFill>
              </a:rPr>
              <a:t>Cette aventure dont vous êtes le héros</a:t>
            </a:r>
            <a:endParaRPr lang="fr-FR" sz="3600" b="1" dirty="0"/>
          </a:p>
          <a:p>
            <a:pPr lvl="2">
              <a:defRPr/>
            </a:pP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5CCBF0-F812-4CB1-98B0-9691D41E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1151611"/>
            <a:ext cx="6574971" cy="52073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379036-CC16-4AE2-8A21-E860CEE48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580" y="0"/>
            <a:ext cx="2755421" cy="64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2ACB0B2-CFC8-4E35-9D3C-41FFB7AE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93" y="2208274"/>
            <a:ext cx="1601282" cy="14515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C9A2CA-FA25-45B3-B9C4-DFAAB5ED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748" y="3123158"/>
            <a:ext cx="3488564" cy="29513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3CD3AA-D4F5-4FDE-82EC-224E12A4F4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88" y="2914859"/>
            <a:ext cx="3522668" cy="15322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A83D84-34BD-4959-9DD4-5D8E59930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47" y="2655441"/>
            <a:ext cx="2432878" cy="31217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2456C18-F7D1-4F22-907E-335977F596B9}"/>
              </a:ext>
            </a:extLst>
          </p:cNvPr>
          <p:cNvSpPr txBox="1"/>
          <p:nvPr/>
        </p:nvSpPr>
        <p:spPr>
          <a:xfrm>
            <a:off x="8704517" y="1625206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6F36BD-5374-47A3-8DBF-05DEC6CB8B64}"/>
              </a:ext>
            </a:extLst>
          </p:cNvPr>
          <p:cNvSpPr txBox="1"/>
          <p:nvPr/>
        </p:nvSpPr>
        <p:spPr>
          <a:xfrm>
            <a:off x="4509679" y="1255875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92C719-9945-4DDC-A110-7726D3BC48B5}"/>
              </a:ext>
            </a:extLst>
          </p:cNvPr>
          <p:cNvSpPr txBox="1"/>
          <p:nvPr/>
        </p:nvSpPr>
        <p:spPr>
          <a:xfrm>
            <a:off x="514989" y="1655984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A2BA2A-9F58-4D9B-9BAD-B80BB027DE2D}"/>
              </a:ext>
            </a:extLst>
          </p:cNvPr>
          <p:cNvCxnSpPr>
            <a:cxnSpLocks/>
          </p:cNvCxnSpPr>
          <p:nvPr/>
        </p:nvCxnSpPr>
        <p:spPr>
          <a:xfrm>
            <a:off x="3993700" y="1844356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577E7F5-C2DD-4BC0-B4DB-8FBB1100C400}"/>
              </a:ext>
            </a:extLst>
          </p:cNvPr>
          <p:cNvCxnSpPr>
            <a:cxnSpLocks/>
          </p:cNvCxnSpPr>
          <p:nvPr/>
        </p:nvCxnSpPr>
        <p:spPr>
          <a:xfrm>
            <a:off x="8026148" y="1794483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39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3197639" y="573315"/>
            <a:ext cx="5796721" cy="1113273"/>
          </a:xfrm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Merci </a:t>
            </a:r>
            <a:endParaRPr lang="fr-FR" sz="4000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4778ED-F2D5-4244-9A41-9A76F387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6" y="1277257"/>
            <a:ext cx="11552736" cy="5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A4C448-E7AF-456F-BFCE-B33BCECF5553}"/>
              </a:ext>
            </a:extLst>
          </p:cNvPr>
          <p:cNvSpPr/>
          <p:nvPr/>
        </p:nvSpPr>
        <p:spPr>
          <a:xfrm>
            <a:off x="0" y="-9489"/>
            <a:ext cx="7945427" cy="174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e4pHeader1"/>
          <p:cNvSpPr txBox="1"/>
          <p:nvPr/>
        </p:nvSpPr>
        <p:spPr bwMode="auto">
          <a:xfrm>
            <a:off x="366158" y="2166902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0028DC"/>
                </a:solidFill>
              </a:rPr>
              <a:t>Bureau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" name="ee4pHeader2"/>
          <p:cNvSpPr txBox="1"/>
          <p:nvPr/>
        </p:nvSpPr>
        <p:spPr bwMode="auto">
          <a:xfrm>
            <a:off x="3293130" y="2168690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4pPr marL="0" lvl="3">
              <a:defRPr sz="2400" b="1">
                <a:solidFill>
                  <a:schemeClr val="accent6"/>
                </a:solidFill>
              </a:defRPr>
            </a:lvl4pPr>
          </a:lstStyle>
          <a:p>
            <a:pPr lvl="3">
              <a:defRPr/>
            </a:pPr>
            <a:r>
              <a:rPr lang="fr-FR">
                <a:solidFill>
                  <a:srgbClr val="0028DC"/>
                </a:solidFill>
              </a:rPr>
              <a:t>Équipe salariée</a:t>
            </a:r>
            <a:endParaRPr>
              <a:solidFill>
                <a:srgbClr val="0028DC"/>
              </a:solidFill>
            </a:endParaRPr>
          </a:p>
        </p:txBody>
      </p:sp>
      <p:sp>
        <p:nvSpPr>
          <p:cNvPr id="11" name="ee4pHeader3"/>
          <p:cNvSpPr txBox="1"/>
          <p:nvPr/>
        </p:nvSpPr>
        <p:spPr bwMode="auto">
          <a:xfrm>
            <a:off x="6341426" y="2550168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 dirty="0">
                <a:solidFill>
                  <a:srgbClr val="0028DC"/>
                </a:solidFill>
              </a:rPr>
              <a:t>Chefs de projet &amp; 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ee4pHeader4"/>
          <p:cNvSpPr txBox="1"/>
          <p:nvPr/>
        </p:nvSpPr>
        <p:spPr bwMode="auto">
          <a:xfrm>
            <a:off x="9320311" y="2188329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FF8200"/>
                </a:solidFill>
              </a:rPr>
              <a:t>Bénévoles</a:t>
            </a:r>
            <a:endParaRPr>
              <a:solidFill>
                <a:srgbClr val="FF8200"/>
              </a:solidFill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-589238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2532500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0" y="-9489"/>
            <a:ext cx="12223899" cy="2192544"/>
            <a:chOff x="0" y="27521"/>
            <a:chExt cx="12223899" cy="214234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945428" y="27521"/>
              <a:ext cx="4278471" cy="2142345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0" y="1120351"/>
              <a:ext cx="8394385" cy="101758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" name="ee4pContent1"/>
          <p:cNvSpPr txBox="1"/>
          <p:nvPr/>
        </p:nvSpPr>
        <p:spPr bwMode="auto">
          <a:xfrm>
            <a:off x="276453" y="3871640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Jean-Marc Jancovici</a:t>
            </a:r>
            <a:endParaRPr/>
          </a:p>
        </p:txBody>
      </p:sp>
      <p:pic>
        <p:nvPicPr>
          <p:cNvPr id="37" name="Image 28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686" b="29652"/>
          <a:stretch/>
        </p:blipFill>
        <p:spPr bwMode="auto">
          <a:xfrm>
            <a:off x="366158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39" name="Image 30" descr="E:\Dropbox\Events\Forum\TSF_2016\Photos participants\Photos validées\41-Laurent Morel.tif"/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61" t="9367" r="9319" b="9420"/>
          <a:stretch/>
        </p:blipFill>
        <p:spPr bwMode="auto">
          <a:xfrm>
            <a:off x="1486717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3" name="ee4pContent1"/>
          <p:cNvSpPr txBox="1"/>
          <p:nvPr/>
        </p:nvSpPr>
        <p:spPr bwMode="auto">
          <a:xfrm>
            <a:off x="1397011" y="3927721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Laurent Morel</a:t>
            </a:r>
            <a:endParaRPr/>
          </a:p>
        </p:txBody>
      </p:sp>
      <p:pic>
        <p:nvPicPr>
          <p:cNvPr id="38" name="Image 2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66159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41" name="Image 32" descr="E:\Dropbox\Events\Forum\TSF_2016\Photos participants\Photos validées\22-G.Ferone.png"/>
          <p:cNvPicPr/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486717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4" name="ee4pContent1"/>
          <p:cNvSpPr txBox="1"/>
          <p:nvPr/>
        </p:nvSpPr>
        <p:spPr bwMode="auto">
          <a:xfrm>
            <a:off x="276453" y="5206684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Michel Lepetit</a:t>
            </a:r>
            <a:endParaRPr/>
          </a:p>
        </p:txBody>
      </p:sp>
      <p:sp>
        <p:nvSpPr>
          <p:cNvPr id="46" name="ee4pContent1"/>
          <p:cNvSpPr txBox="1"/>
          <p:nvPr/>
        </p:nvSpPr>
        <p:spPr bwMode="auto">
          <a:xfrm>
            <a:off x="1231558" y="5206684"/>
            <a:ext cx="1250409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Geneviève Férone-Creuzet</a:t>
            </a:r>
            <a:endParaRPr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oleObj" r:id="rId10" imgW="0" imgH="0" progId="TCLayout.ActiveDocument.1">
                  <p:embed/>
                </p:oleObj>
              </mc:Choice>
              <mc:Fallback>
                <p:oleObj name="oleObj" r:id="rId10" imgW="0" imgH="0" progId="TCLayout.ActiveDocument.1">
                  <p:embed/>
                  <p:pic>
                    <p:nvPicPr>
                      <p:cNvPr id="16" name="Objet 15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ee4pContent1"/>
          <p:cNvSpPr txBox="1"/>
          <p:nvPr/>
        </p:nvSpPr>
        <p:spPr bwMode="auto">
          <a:xfrm>
            <a:off x="4311746" y="3284003"/>
            <a:ext cx="1635010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Matthieu Auzanneau </a:t>
            </a:r>
            <a:r>
              <a:rPr lang="fr-FR" sz="1400" i="1">
                <a:solidFill>
                  <a:srgbClr val="00005A"/>
                </a:solidFill>
              </a:rPr>
              <a:t>Directeur</a:t>
            </a:r>
            <a:endParaRPr/>
          </a:p>
        </p:txBody>
      </p:sp>
      <p:pic>
        <p:nvPicPr>
          <p:cNvPr id="52" name="Picture 4" descr="https://theshiftproject.org/wp-content/uploads/2019/10/matthieu-Auzanneau-150x150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46169" y="303885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53" name="ee4pContent1"/>
          <p:cNvSpPr txBox="1"/>
          <p:nvPr/>
        </p:nvSpPr>
        <p:spPr bwMode="auto">
          <a:xfrm>
            <a:off x="4312847" y="3985384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Employés salariés</a:t>
            </a:r>
            <a:endParaRPr lang="fr-FR" sz="1400"/>
          </a:p>
        </p:txBody>
      </p:sp>
      <p:sp>
        <p:nvSpPr>
          <p:cNvPr id="54" name="ee4pContent1"/>
          <p:cNvSpPr txBox="1"/>
          <p:nvPr/>
        </p:nvSpPr>
        <p:spPr bwMode="auto">
          <a:xfrm>
            <a:off x="3563353" y="397693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56" name="ee4pContent1"/>
          <p:cNvSpPr txBox="1"/>
          <p:nvPr/>
        </p:nvSpPr>
        <p:spPr bwMode="auto">
          <a:xfrm>
            <a:off x="4303590" y="4611276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Recherche </a:t>
            </a:r>
            <a:endParaRPr/>
          </a:p>
        </p:txBody>
      </p:sp>
      <p:sp>
        <p:nvSpPr>
          <p:cNvPr id="57" name="ee4pContent1"/>
          <p:cNvSpPr txBox="1"/>
          <p:nvPr/>
        </p:nvSpPr>
        <p:spPr bwMode="auto">
          <a:xfrm>
            <a:off x="4303590" y="5136978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 dirty="0"/>
              <a:t>Influence </a:t>
            </a:r>
            <a:endParaRPr dirty="0"/>
          </a:p>
        </p:txBody>
      </p:sp>
      <p:sp>
        <p:nvSpPr>
          <p:cNvPr id="58" name="ee4pContent1"/>
          <p:cNvSpPr txBox="1"/>
          <p:nvPr/>
        </p:nvSpPr>
        <p:spPr bwMode="auto">
          <a:xfrm>
            <a:off x="4303590" y="5662681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Partenariats</a:t>
            </a:r>
            <a:endParaRPr dirty="0"/>
          </a:p>
        </p:txBody>
      </p:sp>
      <p:sp>
        <p:nvSpPr>
          <p:cNvPr id="73" name="ee4pContent1"/>
          <p:cNvSpPr txBox="1"/>
          <p:nvPr/>
        </p:nvSpPr>
        <p:spPr bwMode="auto">
          <a:xfrm>
            <a:off x="7347804" y="3451244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Chefs de projet</a:t>
            </a:r>
            <a:endParaRPr lang="fr-FR" sz="1400"/>
          </a:p>
        </p:txBody>
      </p:sp>
      <p:sp>
        <p:nvSpPr>
          <p:cNvPr id="74" name="ee4pContent1"/>
          <p:cNvSpPr txBox="1"/>
          <p:nvPr/>
        </p:nvSpPr>
        <p:spPr bwMode="auto">
          <a:xfrm>
            <a:off x="6594498" y="3435840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79" name="ee4pContent1"/>
          <p:cNvSpPr txBox="1"/>
          <p:nvPr/>
        </p:nvSpPr>
        <p:spPr bwMode="auto">
          <a:xfrm>
            <a:off x="6486823" y="5662681"/>
            <a:ext cx="1947619" cy="76573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En charge de piloter les travaux du Shift Project</a:t>
            </a:r>
            <a:endParaRPr lang="fr-FR" sz="1400"/>
          </a:p>
        </p:txBody>
      </p:sp>
      <p:sp>
        <p:nvSpPr>
          <p:cNvPr id="80" name="ee4pContent1"/>
          <p:cNvSpPr txBox="1"/>
          <p:nvPr/>
        </p:nvSpPr>
        <p:spPr bwMode="auto">
          <a:xfrm>
            <a:off x="10732168" y="3109582"/>
            <a:ext cx="1118937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Shifters et Shifteuses</a:t>
            </a:r>
            <a:endParaRPr lang="fr-FR" sz="1400"/>
          </a:p>
        </p:txBody>
      </p:sp>
      <p:sp>
        <p:nvSpPr>
          <p:cNvPr id="81" name="ee4pContent1"/>
          <p:cNvSpPr txBox="1"/>
          <p:nvPr/>
        </p:nvSpPr>
        <p:spPr bwMode="auto">
          <a:xfrm>
            <a:off x="9324848" y="310958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2800" b="1" dirty="0">
                <a:solidFill>
                  <a:srgbClr val="FF8200"/>
                </a:solidFill>
              </a:rPr>
              <a:t>20 000+</a:t>
            </a:r>
            <a:endParaRPr lang="fr-FR" sz="1400" b="1" dirty="0">
              <a:solidFill>
                <a:srgbClr val="FF8200"/>
              </a:solidFill>
            </a:endParaRPr>
          </a:p>
        </p:txBody>
      </p:sp>
      <p:sp>
        <p:nvSpPr>
          <p:cNvPr id="83" name="ee4pContent1"/>
          <p:cNvSpPr txBox="1"/>
          <p:nvPr/>
        </p:nvSpPr>
        <p:spPr bwMode="auto">
          <a:xfrm>
            <a:off x="9324313" y="4791081"/>
            <a:ext cx="2172362" cy="14287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  <a:ea typeface="Tahoma"/>
                <a:cs typeface="Tahoma"/>
              </a:rPr>
              <a:t>Réseau international nous appuyant dans nos travaux, diffusant les idées du Shift, s’informant et se formant sur les enjeux énergie-climat. </a:t>
            </a:r>
            <a:endParaRPr 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4646772"/>
            <a:ext cx="425040" cy="425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55688" y="4732034"/>
            <a:ext cx="809887" cy="8098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698303"/>
            <a:ext cx="425040" cy="4250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962265" y="3809022"/>
            <a:ext cx="896989" cy="896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156119"/>
            <a:ext cx="453376" cy="4533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5213703" y="821983"/>
            <a:ext cx="1898990" cy="74916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9176342" y="609436"/>
            <a:ext cx="1852723" cy="939051"/>
          </a:xfrm>
          <a:prstGeom prst="rect">
            <a:avLst/>
          </a:prstGeom>
        </p:spPr>
      </p:pic>
      <p:sp>
        <p:nvSpPr>
          <p:cNvPr id="45" name="Arc 44"/>
          <p:cNvSpPr/>
          <p:nvPr/>
        </p:nvSpPr>
        <p:spPr bwMode="auto">
          <a:xfrm>
            <a:off x="5599852" y="-590187"/>
            <a:ext cx="3428493" cy="9572767"/>
          </a:xfrm>
          <a:custGeom>
            <a:avLst/>
            <a:gdLst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3" fmla="*/ 2923997 w 5847993"/>
              <a:gd name="connsiteY3" fmla="*/ 5843710 h 11687420"/>
              <a:gd name="connsiteX4" fmla="*/ 5008002 w 5847993"/>
              <a:gd name="connsiteY4" fmla="*/ 1744677 h 11687420"/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084005 w 3428493"/>
              <a:gd name="connsiteY0" fmla="*/ 0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493" h="8196222" stroke="0" extrusionOk="0">
                <a:moveTo>
                  <a:pt x="2084005" y="0"/>
                </a:moveTo>
                <a:cubicBezTo>
                  <a:pt x="2622238" y="1092978"/>
                  <a:pt x="2923928" y="2564990"/>
                  <a:pt x="2923996" y="4098510"/>
                </a:cubicBezTo>
                <a:cubicBezTo>
                  <a:pt x="2924065" y="5631497"/>
                  <a:pt x="2622716" y="7103149"/>
                  <a:pt x="2084912" y="8196222"/>
                </a:cubicBezTo>
                <a:lnTo>
                  <a:pt x="0" y="4099033"/>
                </a:lnTo>
                <a:lnTo>
                  <a:pt x="2084005" y="0"/>
                </a:lnTo>
                <a:close/>
              </a:path>
              <a:path w="3428493" h="8196222" fill="none" extrusionOk="0">
                <a:moveTo>
                  <a:pt x="2320488" y="499443"/>
                </a:moveTo>
                <a:cubicBezTo>
                  <a:pt x="2858721" y="1592421"/>
                  <a:pt x="3428425" y="2564990"/>
                  <a:pt x="3428493" y="4098510"/>
                </a:cubicBezTo>
                <a:cubicBezTo>
                  <a:pt x="3428562" y="5631497"/>
                  <a:pt x="3332164" y="5415841"/>
                  <a:pt x="2810126" y="6360431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262949" y="68020"/>
            <a:ext cx="1511856" cy="2088928"/>
            <a:chOff x="7262949" y="68020"/>
            <a:chExt cx="1511856" cy="2088928"/>
          </a:xfrm>
        </p:grpSpPr>
        <p:sp>
          <p:nvSpPr>
            <p:cNvPr id="21" name="Triangle rectangle 20"/>
            <p:cNvSpPr/>
            <p:nvPr/>
          </p:nvSpPr>
          <p:spPr bwMode="auto">
            <a:xfrm rot="449998">
              <a:off x="7847358" y="154777"/>
              <a:ext cx="927447" cy="161581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951075" y="1772816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8" name="Rectangle 21"/>
            <p:cNvSpPr/>
            <p:nvPr/>
          </p:nvSpPr>
          <p:spPr bwMode="auto">
            <a:xfrm>
              <a:off x="7262949" y="68020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0" name="ee4pContent1"/>
          <p:cNvSpPr txBox="1"/>
          <p:nvPr/>
        </p:nvSpPr>
        <p:spPr bwMode="auto">
          <a:xfrm>
            <a:off x="7705512" y="3935102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Experts thématiques</a:t>
            </a:r>
            <a:endParaRPr lang="fr-FR" sz="1400"/>
          </a:p>
        </p:txBody>
      </p:sp>
      <p:sp>
        <p:nvSpPr>
          <p:cNvPr id="55" name="ee4pContent1"/>
          <p:cNvSpPr txBox="1"/>
          <p:nvPr/>
        </p:nvSpPr>
        <p:spPr bwMode="auto">
          <a:xfrm>
            <a:off x="6736260" y="3854057"/>
            <a:ext cx="85140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100+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62" name="Title 3"/>
          <p:cNvSpPr txBox="1"/>
          <p:nvPr/>
        </p:nvSpPr>
        <p:spPr bwMode="auto">
          <a:xfrm>
            <a:off x="847725" y="591392"/>
            <a:ext cx="1080135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32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>
                <a:solidFill>
                  <a:srgbClr val="FFFFFF"/>
                </a:solidFill>
              </a:rPr>
              <a:t>Qui sommes-nous 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" y="2132856"/>
            <a:ext cx="8753474" cy="45719"/>
          </a:xfrm>
          <a:custGeom>
            <a:avLst/>
            <a:gdLst>
              <a:gd name="connsiteX0" fmla="*/ 0 w 8048493"/>
              <a:gd name="connsiteY0" fmla="*/ 0 h 369332"/>
              <a:gd name="connsiteX1" fmla="*/ 8048493 w 8048493"/>
              <a:gd name="connsiteY1" fmla="*/ 0 h 369332"/>
              <a:gd name="connsiteX2" fmla="*/ 8048493 w 8048493"/>
              <a:gd name="connsiteY2" fmla="*/ 369332 h 369332"/>
              <a:gd name="connsiteX3" fmla="*/ 0 w 8048493"/>
              <a:gd name="connsiteY3" fmla="*/ 369332 h 369332"/>
              <a:gd name="connsiteX4" fmla="*/ 0 w 8048493"/>
              <a:gd name="connsiteY4" fmla="*/ 0 h 369332"/>
              <a:gd name="connsiteX0" fmla="*/ 0 w 8067744"/>
              <a:gd name="connsiteY0" fmla="*/ 0 h 369332"/>
              <a:gd name="connsiteX1" fmla="*/ 8048493 w 8067744"/>
              <a:gd name="connsiteY1" fmla="*/ 0 h 369332"/>
              <a:gd name="connsiteX2" fmla="*/ 8067744 w 8067744"/>
              <a:gd name="connsiteY2" fmla="*/ 51698 h 369332"/>
              <a:gd name="connsiteX3" fmla="*/ 0 w 8067744"/>
              <a:gd name="connsiteY3" fmla="*/ 369332 h 369332"/>
              <a:gd name="connsiteX4" fmla="*/ 0 w 8067744"/>
              <a:gd name="connsiteY4" fmla="*/ 0 h 369332"/>
              <a:gd name="connsiteX0" fmla="*/ 0 w 8067744"/>
              <a:gd name="connsiteY0" fmla="*/ 0 h 51698"/>
              <a:gd name="connsiteX1" fmla="*/ 8048493 w 8067744"/>
              <a:gd name="connsiteY1" fmla="*/ 0 h 51698"/>
              <a:gd name="connsiteX2" fmla="*/ 8067744 w 8067744"/>
              <a:gd name="connsiteY2" fmla="*/ 51698 h 51698"/>
              <a:gd name="connsiteX3" fmla="*/ 57752 w 8067744"/>
              <a:gd name="connsiteY3" fmla="*/ 22822 h 51698"/>
              <a:gd name="connsiteX4" fmla="*/ 0 w 8067744"/>
              <a:gd name="connsiteY4" fmla="*/ 0 h 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744" h="51698">
                <a:moveTo>
                  <a:pt x="0" y="0"/>
                </a:moveTo>
                <a:lnTo>
                  <a:pt x="8048493" y="0"/>
                </a:lnTo>
                <a:lnTo>
                  <a:pt x="8067744" y="51698"/>
                </a:lnTo>
                <a:lnTo>
                  <a:pt x="57752" y="2282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4FAB08F-2410-433C-9C91-93B00A473495}"/>
              </a:ext>
            </a:extLst>
          </p:cNvPr>
          <p:cNvSpPr/>
          <p:nvPr/>
        </p:nvSpPr>
        <p:spPr bwMode="auto">
          <a:xfrm>
            <a:off x="0" y="-9489"/>
            <a:ext cx="12223899" cy="141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 bwMode="auto">
          <a:xfrm>
            <a:off x="440132" y="1731997"/>
            <a:ext cx="6976667" cy="4038883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82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>
          <a:xfrm>
            <a:off x="8498283" y="6082468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Qui nous finance ?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3" name="Image 19" descr="http://www.greenunivers.com/wp-content/uploads/2011/04/ED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t="6026"/>
          <a:stretch/>
        </p:blipFill>
        <p:spPr bwMode="auto">
          <a:xfrm>
            <a:off x="2911984" y="2091269"/>
            <a:ext cx="549244" cy="4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21" descr="vinci.tif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21291" y="2152436"/>
            <a:ext cx="1015754" cy="280361"/>
          </a:xfrm>
          <a:prstGeom prst="rect">
            <a:avLst/>
          </a:prstGeom>
          <a:ln>
            <a:noFill/>
          </a:ln>
        </p:spPr>
      </p:pic>
      <p:pic>
        <p:nvPicPr>
          <p:cNvPr id="45" name="Image 2" descr="BOUYGUES fond blan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/>
        </p:blipFill>
        <p:spPr bwMode="auto">
          <a:xfrm>
            <a:off x="1584224" y="2125516"/>
            <a:ext cx="806191" cy="3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28" descr="logo_spi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68424" y="2152436"/>
            <a:ext cx="735425" cy="3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436700" y="2109314"/>
            <a:ext cx="656526" cy="345262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57949" y="3375145"/>
            <a:ext cx="491631" cy="411324"/>
          </a:xfrm>
          <a:prstGeom prst="rect">
            <a:avLst/>
          </a:prstGeom>
          <a:ln>
            <a:noFill/>
          </a:ln>
        </p:spPr>
      </p:pic>
      <p:pic>
        <p:nvPicPr>
          <p:cNvPr id="49" name="Imag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802547" y="3339373"/>
            <a:ext cx="648959" cy="439242"/>
          </a:xfrm>
          <a:prstGeom prst="rect">
            <a:avLst/>
          </a:prstGeom>
          <a:ln>
            <a:noFill/>
          </a:ln>
        </p:spPr>
      </p:pic>
      <p:pic>
        <p:nvPicPr>
          <p:cNvPr id="50" name="Image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101160" y="3353628"/>
            <a:ext cx="423123" cy="404579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https://adn-co.news/uploads/images/2019/11/04/bf1fa438b91259e725955d9af494dc6a.jpe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709949" y="2701872"/>
            <a:ext cx="733031" cy="391579"/>
          </a:xfrm>
          <a:prstGeom prst="rect">
            <a:avLst/>
          </a:prstGeom>
          <a:ln>
            <a:noFill/>
          </a:ln>
        </p:spPr>
      </p:pic>
      <p:pic>
        <p:nvPicPr>
          <p:cNvPr id="52" name="Image 36"/>
          <p:cNvPicPr>
            <a:picLocks noChangeAspect="1"/>
          </p:cNvPicPr>
          <p:nvPr/>
        </p:nvPicPr>
        <p:blipFill>
          <a:blip r:embed="rId15"/>
          <a:srcRect l="24070" t="23596" r="25066" b="16692"/>
          <a:stretch/>
        </p:blipFill>
        <p:spPr bwMode="auto">
          <a:xfrm>
            <a:off x="2742556" y="2641565"/>
            <a:ext cx="452600" cy="531314"/>
          </a:xfrm>
          <a:prstGeom prst="rect">
            <a:avLst/>
          </a:prstGeom>
          <a:ln>
            <a:noFill/>
          </a:ln>
        </p:spPr>
      </p:pic>
      <p:pic>
        <p:nvPicPr>
          <p:cNvPr id="53" name="Picture 2" descr="https://tse1.mm.bing.net/th?id=OIP.KGFNnfJY59XNf_gOZrwFeQHaDB&amp;pid=Api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0" t="23443" r="10018" b="29146"/>
          <a:stretch/>
        </p:blipFill>
        <p:spPr bwMode="auto">
          <a:xfrm>
            <a:off x="5167488" y="2187294"/>
            <a:ext cx="824202" cy="19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4" descr="https://tse4.mm.bing.net/th?id=OIP.ZX-mKBvYvNCl7zLKJZBm2gHaCf&amp;pid=Api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568424" y="2740380"/>
            <a:ext cx="903530" cy="30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12" b="17452"/>
          <a:stretch/>
        </p:blipFill>
        <p:spPr bwMode="auto">
          <a:xfrm>
            <a:off x="1682556" y="3326065"/>
            <a:ext cx="675139" cy="417482"/>
          </a:xfrm>
          <a:prstGeom prst="rect">
            <a:avLst/>
          </a:prstGeom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115174" y="3391013"/>
            <a:ext cx="627399" cy="537234"/>
          </a:xfrm>
          <a:prstGeom prst="rect">
            <a:avLst/>
          </a:prstGeom>
          <a:noFill/>
        </p:spPr>
      </p:pic>
      <p:pic>
        <p:nvPicPr>
          <p:cNvPr id="57" name="Picture 4" descr="Logo de AOSIS 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99" r="3665" b="22501"/>
          <a:stretch/>
        </p:blipFill>
        <p:spPr bwMode="auto">
          <a:xfrm>
            <a:off x="6170012" y="3350047"/>
            <a:ext cx="789168" cy="385027"/>
          </a:xfrm>
          <a:prstGeom prst="rect">
            <a:avLst/>
          </a:prstGeom>
          <a:noFill/>
        </p:spPr>
      </p:pic>
      <p:pic>
        <p:nvPicPr>
          <p:cNvPr id="58" name="Picture 5" descr="Logo_AESIO_MUTUELLE+baseline-12-202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49302" y="2793158"/>
            <a:ext cx="859488" cy="4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01" b="18208"/>
          <a:stretch/>
        </p:blipFill>
        <p:spPr bwMode="auto">
          <a:xfrm>
            <a:off x="5102132" y="3977850"/>
            <a:ext cx="753981" cy="358313"/>
          </a:xfrm>
          <a:prstGeom prst="rect">
            <a:avLst/>
          </a:prstGeom>
        </p:spPr>
      </p:pic>
      <p:pic>
        <p:nvPicPr>
          <p:cNvPr id="60" name="Picture 4" descr="IMP Industries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3992802" y="4134710"/>
            <a:ext cx="646298" cy="213246"/>
          </a:xfrm>
          <a:prstGeom prst="rect">
            <a:avLst/>
          </a:prstGeom>
          <a:noFill/>
        </p:spPr>
      </p:pic>
      <p:pic>
        <p:nvPicPr>
          <p:cNvPr id="61" name="Picture 8" descr="Travailler chez Monteiro | Glassdoor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1543200" y="4003153"/>
            <a:ext cx="481753" cy="481753"/>
          </a:xfrm>
          <a:prstGeom prst="rect">
            <a:avLst/>
          </a:prstGeom>
          <a:noFill/>
        </p:spPr>
      </p:pic>
      <p:pic>
        <p:nvPicPr>
          <p:cNvPr id="62" name="Image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38874" y="3981425"/>
            <a:ext cx="521988" cy="521989"/>
          </a:xfrm>
          <a:prstGeom prst="rect">
            <a:avLst/>
          </a:prstGeom>
        </p:spPr>
      </p:pic>
      <p:pic>
        <p:nvPicPr>
          <p:cNvPr id="63" name="Image 20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32" b="29069"/>
          <a:stretch/>
        </p:blipFill>
        <p:spPr bwMode="auto">
          <a:xfrm>
            <a:off x="5960725" y="2828875"/>
            <a:ext cx="741638" cy="261269"/>
          </a:xfrm>
          <a:prstGeom prst="rect">
            <a:avLst/>
          </a:prstGeom>
        </p:spPr>
      </p:pic>
      <p:pic>
        <p:nvPicPr>
          <p:cNvPr id="67" name="Image 22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149765" y="5229542"/>
            <a:ext cx="843037" cy="370334"/>
          </a:xfrm>
          <a:prstGeom prst="rect">
            <a:avLst/>
          </a:prstGeom>
        </p:spPr>
      </p:pic>
      <p:pic>
        <p:nvPicPr>
          <p:cNvPr id="68" name="Image 24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32" t="28689" r="23834" b="20974"/>
          <a:stretch/>
        </p:blipFill>
        <p:spPr bwMode="auto">
          <a:xfrm>
            <a:off x="6172116" y="3817133"/>
            <a:ext cx="832682" cy="541243"/>
          </a:xfrm>
          <a:prstGeom prst="rect">
            <a:avLst/>
          </a:prstGeom>
        </p:spPr>
      </p:pic>
      <p:pic>
        <p:nvPicPr>
          <p:cNvPr id="69" name="Image 34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3332878" y="4612982"/>
            <a:ext cx="501228" cy="501228"/>
          </a:xfrm>
          <a:prstGeom prst="rect">
            <a:avLst/>
          </a:prstGeom>
        </p:spPr>
      </p:pic>
      <p:pic>
        <p:nvPicPr>
          <p:cNvPr id="70" name="Image 40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918017" y="5301491"/>
            <a:ext cx="993967" cy="410011"/>
          </a:xfrm>
          <a:prstGeom prst="rect">
            <a:avLst/>
          </a:prstGeom>
        </p:spPr>
      </p:pic>
      <p:pic>
        <p:nvPicPr>
          <p:cNvPr id="71" name="Image 4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087419" y="4639230"/>
            <a:ext cx="765577" cy="509457"/>
          </a:xfrm>
          <a:prstGeom prst="rect">
            <a:avLst/>
          </a:prstGeom>
        </p:spPr>
      </p:pic>
      <p:pic>
        <p:nvPicPr>
          <p:cNvPr id="73" name="Image 12"/>
          <p:cNvPicPr>
            <a:picLocks noChangeAspect="1"/>
          </p:cNvPicPr>
          <p:nvPr/>
        </p:nvPicPr>
        <p:blipFill>
          <a:blip r:embed="rId3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256" b="35215"/>
          <a:stretch/>
        </p:blipFill>
        <p:spPr bwMode="auto">
          <a:xfrm>
            <a:off x="603655" y="5266161"/>
            <a:ext cx="922028" cy="410566"/>
          </a:xfrm>
          <a:prstGeom prst="rect">
            <a:avLst/>
          </a:prstGeom>
        </p:spPr>
      </p:pic>
      <p:pic>
        <p:nvPicPr>
          <p:cNvPr id="74" name="Image 10"/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38" t="37730" r="22903" b="36503"/>
          <a:stretch/>
        </p:blipFill>
        <p:spPr bwMode="auto">
          <a:xfrm>
            <a:off x="4187195" y="5374626"/>
            <a:ext cx="924503" cy="239686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 bwMode="auto">
          <a:xfrm>
            <a:off x="687657" y="1578107"/>
            <a:ext cx="3305145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8200"/>
                </a:solidFill>
              </a:rPr>
              <a:t>30+ </a:t>
            </a:r>
            <a:r>
              <a:rPr lang="en-US" sz="2000" b="1" dirty="0" err="1">
                <a:solidFill>
                  <a:srgbClr val="FF8200"/>
                </a:solidFill>
              </a:rPr>
              <a:t>entreprises</a:t>
            </a:r>
            <a:r>
              <a:rPr lang="en-US" sz="2000" b="1" dirty="0">
                <a:solidFill>
                  <a:srgbClr val="FF8200"/>
                </a:solidFill>
              </a:rPr>
              <a:t> </a:t>
            </a:r>
            <a:r>
              <a:rPr lang="en-US" sz="2000" b="1" dirty="0" err="1">
                <a:solidFill>
                  <a:srgbClr val="FF8200"/>
                </a:solidFill>
              </a:rPr>
              <a:t>membres</a:t>
            </a:r>
            <a:endParaRPr lang="en-US" sz="2000" b="1" dirty="0">
              <a:solidFill>
                <a:srgbClr val="FF8200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572092" y="1795075"/>
            <a:ext cx="4051483" cy="3975805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28DC"/>
              </a:solidFill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>
            <a:off x="8199200" y="1624444"/>
            <a:ext cx="2679886" cy="29238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rgbClr val="0028DC"/>
                </a:solidFill>
              </a:rPr>
              <a:t>Sponsors des </a:t>
            </a:r>
            <a:r>
              <a:rPr lang="en-US" sz="1900" b="1" dirty="0" err="1">
                <a:solidFill>
                  <a:srgbClr val="0028DC"/>
                </a:solidFill>
              </a:rPr>
              <a:t>projets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7691440" y="1955039"/>
            <a:ext cx="408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privés :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Enedis, AXA France, Banque des Territoires, IFCAM, Audencia, CNP Assurances, RTE, Toulouse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Montpellier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ESCP, BRGM, EM Normandie, ESSEC, ISG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institutionnels : </a:t>
            </a:r>
            <a:r>
              <a:rPr lang="fr-FR" sz="1600" dirty="0" err="1">
                <a:solidFill>
                  <a:srgbClr val="00005A"/>
                </a:solidFill>
              </a:rPr>
              <a:t>Ademe</a:t>
            </a:r>
            <a:r>
              <a:rPr lang="fr-FR" sz="1600" dirty="0">
                <a:solidFill>
                  <a:srgbClr val="00005A"/>
                </a:solidFill>
              </a:rPr>
              <a:t>, Ministère de la transition écologique, Ministère des Armées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Fondations et associations : </a:t>
            </a:r>
            <a:r>
              <a:rPr lang="fr-FR" sz="1600" dirty="0" err="1">
                <a:solidFill>
                  <a:srgbClr val="00005A"/>
                </a:solidFill>
              </a:rPr>
              <a:t>European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Climate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Foundation</a:t>
            </a:r>
            <a:r>
              <a:rPr lang="fr-FR" sz="1600" dirty="0">
                <a:solidFill>
                  <a:srgbClr val="00005A"/>
                </a:solidFill>
              </a:rPr>
              <a:t>, France Urbaine, Assemblée des Communautés de France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308498" y="5840629"/>
            <a:ext cx="1024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5A"/>
                </a:solidFill>
              </a:rPr>
              <a:t>Pour adhérer en tant que membre et </a:t>
            </a:r>
            <a:r>
              <a:rPr lang="fr-FR" b="1" u="sng" dirty="0">
                <a:solidFill>
                  <a:srgbClr val="00005A"/>
                </a:solidFill>
              </a:rPr>
              <a:t>rejoindre le Shift Club </a:t>
            </a:r>
            <a:r>
              <a:rPr lang="fr-FR" b="1" dirty="0">
                <a:solidFill>
                  <a:srgbClr val="00005A"/>
                </a:solidFill>
              </a:rPr>
              <a:t>:</a:t>
            </a:r>
            <a:r>
              <a:rPr lang="fr-FR" dirty="0">
                <a:solidFill>
                  <a:srgbClr val="00005A"/>
                </a:solidFill>
              </a:rPr>
              <a:t> </a:t>
            </a:r>
            <a:r>
              <a:rPr lang="fr-FR" u="sng" dirty="0">
                <a:solidFill>
                  <a:srgbClr val="FF820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partenariats@theshiftproject.org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005A"/>
                </a:solidFill>
              </a:rPr>
              <a:t>Pour faire un don : </a:t>
            </a:r>
            <a:r>
              <a:rPr lang="fr-FR" u="sng" dirty="0">
                <a:solidFill>
                  <a:srgbClr val="FF8200"/>
                </a:solidFill>
                <a:hlinkClick r:id="rId35" tooltip="https://www.helloasso.com/associations/the-shift-project/collectes/le-shift-project-adresse-aux-pme-un-appel-a-dons-pour-son-pte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HelloAsso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u="sng" dirty="0">
                <a:solidFill>
                  <a:srgbClr val="82C8FA"/>
                </a:solidFill>
              </a:rPr>
              <a:t> </a:t>
            </a:r>
            <a:endParaRPr lang="fr-FR" dirty="0">
              <a:solidFill>
                <a:srgbClr val="82C8FA"/>
              </a:solidFill>
            </a:endParaRPr>
          </a:p>
        </p:txBody>
      </p:sp>
      <p:sp>
        <p:nvSpPr>
          <p:cNvPr id="91" name="Espace réservé du numéro de diapositive 1"/>
          <p:cNvSpPr txBox="1"/>
          <p:nvPr/>
        </p:nvSpPr>
        <p:spPr bwMode="auto"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9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687657" y="4738386"/>
            <a:ext cx="1011287" cy="214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3590579" y="2851354"/>
            <a:ext cx="963222" cy="174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8"/>
          <a:srcRect l="18147" t="24496" r="16464" b="26512"/>
          <a:stretch/>
        </p:blipFill>
        <p:spPr bwMode="auto">
          <a:xfrm>
            <a:off x="5300654" y="5296670"/>
            <a:ext cx="541245" cy="2869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5407294" y="4586998"/>
            <a:ext cx="1403417" cy="463128"/>
          </a:xfrm>
          <a:prstGeom prst="rect">
            <a:avLst/>
          </a:prstGeom>
        </p:spPr>
      </p:pic>
      <p:pic>
        <p:nvPicPr>
          <p:cNvPr id="76" name="Image 15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99" b="22453"/>
          <a:stretch/>
        </p:blipFill>
        <p:spPr bwMode="auto">
          <a:xfrm>
            <a:off x="2504990" y="4003153"/>
            <a:ext cx="798691" cy="440462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BC74F2B-6982-4016-AA06-55DB4214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22" y="4740919"/>
            <a:ext cx="745168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70">
            <a:extLst>
              <a:ext uri="{FF2B5EF4-FFF2-40B4-BE49-F238E27FC236}">
                <a16:creationId xmlns:a16="http://schemas.microsoft.com/office/drawing/2014/main" id="{DBF385CE-B732-4709-9E44-11892C27C052}"/>
              </a:ext>
            </a:extLst>
          </p:cNvPr>
          <p:cNvSpPr txBox="1"/>
          <p:nvPr/>
        </p:nvSpPr>
        <p:spPr bwMode="auto">
          <a:xfrm>
            <a:off x="6170012" y="5229542"/>
            <a:ext cx="1144893" cy="241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Bahnschrift Condensed"/>
              </a:rPr>
              <a:t>Gabriel-James Safar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9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40"/>
          <p:cNvSpPr>
            <a:spLocks noGrp="1"/>
          </p:cNvSpPr>
          <p:nvPr>
            <p:ph type="sldNum" sz="quarter" idx="82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6</a:t>
            </a:fld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99856" y="1613892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Laurent Delcayrou</a:t>
            </a:r>
            <a:endParaRPr dirty="0"/>
          </a:p>
          <a:p>
            <a:pPr lvl="1">
              <a:defRPr/>
            </a:pPr>
            <a:r>
              <a:rPr lang="fr-FR" sz="1400" dirty="0"/>
              <a:t>Chef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  <p:pic>
        <p:nvPicPr>
          <p:cNvPr id="18" name="Espace réservé pour une image 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1445871"/>
            <a:ext cx="1482502" cy="14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itre 2"/>
          <p:cNvSpPr>
            <a:spLocks noGrp="1"/>
          </p:cNvSpPr>
          <p:nvPr>
            <p:ph type="title"/>
          </p:nvPr>
        </p:nvSpPr>
        <p:spPr bwMode="auto">
          <a:xfrm>
            <a:off x="462559" y="523632"/>
            <a:ext cx="7200000" cy="540000"/>
          </a:xfrm>
        </p:spPr>
        <p:txBody>
          <a:bodyPr/>
          <a:lstStyle/>
          <a:p>
            <a:pPr>
              <a:defRPr/>
            </a:pP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13" name="Espace réservé pour une image 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3373328"/>
            <a:ext cx="1486112" cy="14861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58585" y="3576384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Corentin Riet</a:t>
            </a:r>
            <a:endParaRPr dirty="0"/>
          </a:p>
          <a:p>
            <a:pPr lvl="1">
              <a:defRPr/>
            </a:pPr>
            <a:r>
              <a:rPr lang="fr-FR" sz="1400" dirty="0"/>
              <a:t>Chargé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B574E601-5428-4143-BAF1-A9BC95F84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6" y="215900"/>
            <a:ext cx="11400208" cy="5040312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The Shift Project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une économie libérée de la contrainte carbone</a:t>
            </a:r>
            <a:endParaRPr lang="fr-FR" sz="3200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3A11C8-B551-43C9-8565-C6E039BB1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9" y="1601788"/>
            <a:ext cx="11439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440E20-5816-457D-826C-978955DF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9" y="2092262"/>
            <a:ext cx="2562225" cy="36290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99926A-90E0-4CCB-A696-717F66DE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67904" y="1847940"/>
            <a:ext cx="4746245" cy="4392488"/>
          </a:xfrm>
          <a:prstGeom prst="rect">
            <a:avLst/>
          </a:prstGeom>
        </p:spPr>
      </p:pic>
      <p:sp>
        <p:nvSpPr>
          <p:cNvPr id="9" name="Flèche droite 40">
            <a:extLst>
              <a:ext uri="{FF2B5EF4-FFF2-40B4-BE49-F238E27FC236}">
                <a16:creationId xmlns:a16="http://schemas.microsoft.com/office/drawing/2014/main" id="{A9AD9C0C-4AD5-49B5-92B3-232A97C68B52}"/>
              </a:ext>
            </a:extLst>
          </p:cNvPr>
          <p:cNvSpPr/>
          <p:nvPr/>
        </p:nvSpPr>
        <p:spPr>
          <a:xfrm>
            <a:off x="1657350" y="3781434"/>
            <a:ext cx="3417497" cy="38117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7C122CE-479D-4DFA-9A33-65ACFE780E1D}"/>
              </a:ext>
            </a:extLst>
          </p:cNvPr>
          <p:cNvGrpSpPr/>
          <p:nvPr/>
        </p:nvGrpSpPr>
        <p:grpSpPr>
          <a:xfrm>
            <a:off x="5099184" y="3145889"/>
            <a:ext cx="2044953" cy="1597419"/>
            <a:chOff x="7836408" y="4749491"/>
            <a:chExt cx="1728216" cy="135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D326261-A2B1-4AA7-ADE7-F8A92828DF58}"/>
                </a:ext>
              </a:extLst>
            </p:cNvPr>
            <p:cNvSpPr/>
            <p:nvPr/>
          </p:nvSpPr>
          <p:spPr>
            <a:xfrm>
              <a:off x="8025516" y="4749491"/>
              <a:ext cx="1350000" cy="1350000"/>
            </a:xfrm>
            <a:prstGeom prst="ellipse">
              <a:avLst/>
            </a:prstGeom>
            <a:solidFill>
              <a:srgbClr val="FF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E0644FF-633A-4A2B-9177-63A0A37DB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1" t="10352" r="21828" b="-172"/>
            <a:stretch/>
          </p:blipFill>
          <p:spPr>
            <a:xfrm>
              <a:off x="7836408" y="4903283"/>
              <a:ext cx="1728216" cy="9144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31E0A50A-6400-42FC-B482-4B506995D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3" y="3469425"/>
            <a:ext cx="1080000" cy="1080000"/>
          </a:xfrm>
          <a:prstGeom prst="rect">
            <a:avLst/>
          </a:prstGeom>
        </p:spPr>
      </p:pic>
      <p:sp>
        <p:nvSpPr>
          <p:cNvPr id="15" name="Éclair 14">
            <a:extLst>
              <a:ext uri="{FF2B5EF4-FFF2-40B4-BE49-F238E27FC236}">
                <a16:creationId xmlns:a16="http://schemas.microsoft.com/office/drawing/2014/main" id="{1FE17031-A9B3-448F-AE87-6EF6AFCDEBC7}"/>
              </a:ext>
            </a:extLst>
          </p:cNvPr>
          <p:cNvSpPr/>
          <p:nvPr/>
        </p:nvSpPr>
        <p:spPr>
          <a:xfrm>
            <a:off x="3074400" y="3077829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clair 15">
            <a:extLst>
              <a:ext uri="{FF2B5EF4-FFF2-40B4-BE49-F238E27FC236}">
                <a16:creationId xmlns:a16="http://schemas.microsoft.com/office/drawing/2014/main" id="{8655F502-66D1-4706-A4C4-AC918FC80E19}"/>
              </a:ext>
            </a:extLst>
          </p:cNvPr>
          <p:cNvSpPr/>
          <p:nvPr/>
        </p:nvSpPr>
        <p:spPr>
          <a:xfrm flipH="1">
            <a:off x="4003536" y="3184892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clair 16">
            <a:extLst>
              <a:ext uri="{FF2B5EF4-FFF2-40B4-BE49-F238E27FC236}">
                <a16:creationId xmlns:a16="http://schemas.microsoft.com/office/drawing/2014/main" id="{B206C7F9-7371-49E1-901D-A8710A62B337}"/>
              </a:ext>
            </a:extLst>
          </p:cNvPr>
          <p:cNvSpPr/>
          <p:nvPr/>
        </p:nvSpPr>
        <p:spPr>
          <a:xfrm flipH="1" flipV="1">
            <a:off x="4046904" y="4280089"/>
            <a:ext cx="499350" cy="69648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clair 17">
            <a:extLst>
              <a:ext uri="{FF2B5EF4-FFF2-40B4-BE49-F238E27FC236}">
                <a16:creationId xmlns:a16="http://schemas.microsoft.com/office/drawing/2014/main" id="{C542893F-2428-4FD6-984A-82D96E893EA5}"/>
              </a:ext>
            </a:extLst>
          </p:cNvPr>
          <p:cNvSpPr/>
          <p:nvPr/>
        </p:nvSpPr>
        <p:spPr>
          <a:xfrm flipV="1">
            <a:off x="3167362" y="4147283"/>
            <a:ext cx="468779" cy="64844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La résilience des territoires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tenir le cap de la transition écologique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373807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Un changement de trajectoire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à amorcer avant la fin du mandat communal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C10BD6-F957-480B-A21F-F0BC1B73F055}"/>
              </a:ext>
            </a:extLst>
          </p:cNvPr>
          <p:cNvSpPr txBox="1"/>
          <p:nvPr/>
        </p:nvSpPr>
        <p:spPr>
          <a:xfrm>
            <a:off x="7488758" y="3226944"/>
            <a:ext cx="4255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Diminuer les émissions de 4,7 % par an jusqu’à 2030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contre 1,7 % depuis 2010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FCD0D1-49F9-49B6-89A9-FB4DB710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7" y="1399925"/>
            <a:ext cx="6040113" cy="4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0076"/>
      </p:ext>
    </p:extLst>
  </p:cSld>
  <p:clrMapOvr>
    <a:masterClrMapping/>
  </p:clrMapOvr>
</p:sld>
</file>

<file path=ppt/theme/theme1.xml><?xml version="1.0" encoding="utf-8"?>
<a:theme xmlns:a="http://schemas.openxmlformats.org/drawingml/2006/main" name="Texte et figu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s et chapit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1644</Words>
  <Application>Microsoft Office PowerPoint</Application>
  <PresentationFormat>Grand écran</PresentationFormat>
  <Paragraphs>282</Paragraphs>
  <Slides>32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Bahnschrift Condensed</vt:lpstr>
      <vt:lpstr>Calibri</vt:lpstr>
      <vt:lpstr>Poppins-Bold</vt:lpstr>
      <vt:lpstr>Poppins-SemiBold</vt:lpstr>
      <vt:lpstr>Symbol</vt:lpstr>
      <vt:lpstr>Trebuchet MS</vt:lpstr>
      <vt:lpstr>Texte et figures</vt:lpstr>
      <vt:lpstr>Titres et chapitres</vt:lpstr>
      <vt:lpstr>oleObj</vt:lpstr>
      <vt:lpstr>Présentation PowerPoint</vt:lpstr>
      <vt:lpstr>Le Shift, c’est quoi ? </vt:lpstr>
      <vt:lpstr>Comment ?   </vt:lpstr>
      <vt:lpstr>Présentation PowerPoint</vt:lpstr>
      <vt:lpstr>Qui nous finance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Hervé</dc:creator>
  <cp:lastModifiedBy>TSP_User</cp:lastModifiedBy>
  <cp:revision>173</cp:revision>
  <cp:lastPrinted>2022-11-10T14:51:40Z</cp:lastPrinted>
  <dcterms:created xsi:type="dcterms:W3CDTF">2021-05-25T14:39:04Z</dcterms:created>
  <dcterms:modified xsi:type="dcterms:W3CDTF">2022-11-15T15:33:31Z</dcterms:modified>
</cp:coreProperties>
</file>